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4" r:id="rId2"/>
    <p:sldId id="312" r:id="rId3"/>
    <p:sldId id="256" r:id="rId4"/>
    <p:sldId id="257" r:id="rId5"/>
    <p:sldId id="260" r:id="rId6"/>
    <p:sldId id="279" r:id="rId7"/>
    <p:sldId id="271" r:id="rId8"/>
    <p:sldId id="308" r:id="rId9"/>
    <p:sldId id="309" r:id="rId10"/>
    <p:sldId id="272" r:id="rId11"/>
    <p:sldId id="270" r:id="rId12"/>
    <p:sldId id="310" r:id="rId13"/>
    <p:sldId id="311" r:id="rId14"/>
    <p:sldId id="313" r:id="rId15"/>
    <p:sldId id="274" r:id="rId16"/>
    <p:sldId id="281" r:id="rId17"/>
    <p:sldId id="273" r:id="rId18"/>
    <p:sldId id="290" r:id="rId19"/>
    <p:sldId id="302" r:id="rId20"/>
    <p:sldId id="303" r:id="rId21"/>
    <p:sldId id="285" r:id="rId2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8000"/>
    <a:srgbClr val="008080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9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950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70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  <p:pic>
        <p:nvPicPr>
          <p:cNvPr id="7" name="图片 6" descr="2010122104162948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693"/>
            <a:ext cx="9950738" cy="72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3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4375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66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311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7928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7608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659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568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92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721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841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1DA7-F0B1-6040-909E-8C759FBF57D1}" type="datetimeFigureOut">
              <a:rPr kumimoji="1" lang="zh-CN" altLang="en-US" smtClean="0"/>
              <a:t>2015/12/14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7939-072A-8F49-AB43-FD8CA6016022}" type="slidenum">
              <a:rPr kumimoji="1" lang="zh-CN" altLang="en-US" smtClean="0"/>
              <a:t>‹Nr.›</a:t>
            </a:fld>
            <a:endParaRPr kumimoji="1" lang="zh-CN" altLang="en-US"/>
          </a:p>
        </p:txBody>
      </p:sp>
      <p:pic>
        <p:nvPicPr>
          <p:cNvPr id="7" name="图片 6" descr="20101221041629484.jp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11" b="5811"/>
          <a:stretch/>
        </p:blipFill>
        <p:spPr>
          <a:xfrm>
            <a:off x="-1" y="-440780"/>
            <a:ext cx="9964205" cy="729878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522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mmexport142833575227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068" y="0"/>
            <a:ext cx="4421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4336264" y="3445836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等腰三角形 5"/>
          <p:cNvSpPr/>
          <p:nvPr/>
        </p:nvSpPr>
        <p:spPr>
          <a:xfrm rot="10800000">
            <a:off x="1869961" y="0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>
            <a:off x="-1826395" y="0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337137" y="4961518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/>
          <p:cNvCxnSpPr>
            <a:stCxn id="8" idx="2"/>
          </p:cNvCxnSpPr>
          <p:nvPr/>
        </p:nvCxnSpPr>
        <p:spPr>
          <a:xfrm>
            <a:off x="3337137" y="6858000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8" idx="0"/>
            <a:endCxn id="8" idx="2"/>
          </p:cNvCxnSpPr>
          <p:nvPr/>
        </p:nvCxnSpPr>
        <p:spPr>
          <a:xfrm flipH="1">
            <a:off x="3337137" y="4961518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4" idx="0"/>
          </p:cNvCxnSpPr>
          <p:nvPr/>
        </p:nvCxnSpPr>
        <p:spPr>
          <a:xfrm flipH="1">
            <a:off x="4287272" y="3445836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 flipH="1">
            <a:off x="1603152" y="-1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3770230" y="1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589351" y="2142221"/>
            <a:ext cx="29635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e-DE" altLang="zh-CN" sz="120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</a:t>
            </a:r>
            <a:r>
              <a:rPr kumimoji="1" lang="zh-CN" altLang="zh-CN" sz="12000" dirty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3</a:t>
            </a:r>
            <a:endParaRPr kumimoji="1" lang="zh-CN" altLang="en-US" sz="120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70427" y="4081213"/>
            <a:ext cx="6491568" cy="25170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kumimoji="1" lang="de-DE" altLang="zh-CN" sz="4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M</a:t>
            </a:r>
            <a:r>
              <a:rPr kumimoji="1" lang="en-US" altLang="zh-CN" sz="48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eine</a:t>
            </a:r>
            <a:r>
              <a:rPr kumimoji="1" lang="zh-CN" altLang="en-US" sz="4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kumimoji="1" lang="de-DE" altLang="zh-CN" sz="4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Meinung</a:t>
            </a:r>
            <a:endParaRPr kumimoji="1" lang="zh-CN" altLang="en-US" sz="48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23060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线箭头连接符 8"/>
          <p:cNvCxnSpPr/>
          <p:nvPr/>
        </p:nvCxnSpPr>
        <p:spPr>
          <a:xfrm flipV="1">
            <a:off x="1848030" y="205421"/>
            <a:ext cx="3484184" cy="6406030"/>
          </a:xfrm>
          <a:prstGeom prst="straightConnector1">
            <a:avLst/>
          </a:prstGeom>
          <a:ln>
            <a:solidFill>
              <a:srgbClr val="66FF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平行四边形 9"/>
          <p:cNvSpPr/>
          <p:nvPr/>
        </p:nvSpPr>
        <p:spPr>
          <a:xfrm rot="10800000">
            <a:off x="3767965" y="2319773"/>
            <a:ext cx="665186" cy="230899"/>
          </a:xfrm>
          <a:prstGeom prst="parallelogram">
            <a:avLst/>
          </a:prstGeom>
          <a:solidFill>
            <a:srgbClr val="66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平行四边形 10"/>
          <p:cNvSpPr/>
          <p:nvPr/>
        </p:nvSpPr>
        <p:spPr>
          <a:xfrm rot="10800000">
            <a:off x="3242254" y="3356893"/>
            <a:ext cx="665186" cy="230899"/>
          </a:xfrm>
          <a:prstGeom prst="parallelogram">
            <a:avLst/>
          </a:prstGeom>
          <a:solidFill>
            <a:srgbClr val="66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平行四边形 11"/>
          <p:cNvSpPr/>
          <p:nvPr/>
        </p:nvSpPr>
        <p:spPr>
          <a:xfrm rot="10800000">
            <a:off x="2675033" y="4392223"/>
            <a:ext cx="665186" cy="230899"/>
          </a:xfrm>
          <a:prstGeom prst="parallelogram">
            <a:avLst/>
          </a:prstGeom>
          <a:solidFill>
            <a:srgbClr val="66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平行四边形 12"/>
          <p:cNvSpPr/>
          <p:nvPr/>
        </p:nvSpPr>
        <p:spPr>
          <a:xfrm rot="10800000">
            <a:off x="2087658" y="5435638"/>
            <a:ext cx="665186" cy="230899"/>
          </a:xfrm>
          <a:prstGeom prst="parallelogram">
            <a:avLst/>
          </a:prstGeom>
          <a:solidFill>
            <a:srgbClr val="66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96289" y="4207731"/>
            <a:ext cx="1908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FFFF"/>
                </a:solidFill>
                <a:hlinkClick r:id="" action="ppaction://hlinkshowjump?jump=nextslide"/>
              </a:rPr>
              <a:t>lange</a:t>
            </a:r>
            <a:r>
              <a:rPr lang="zh-CN" altLang="en-US" sz="2400" dirty="0" smtClean="0">
                <a:solidFill>
                  <a:srgbClr val="FFFFFF"/>
                </a:solidFill>
                <a:hlinkClick r:id="" action="ppaction://hlinkshowjump?jump=nextslide"/>
              </a:rPr>
              <a:t> </a:t>
            </a:r>
            <a:r>
              <a:rPr lang="de-DE" altLang="zh-CN" sz="2400" dirty="0" smtClean="0">
                <a:solidFill>
                  <a:srgbClr val="FFFFFF"/>
                </a:solidFill>
                <a:hlinkClick r:id="" action="ppaction://hlinkshowjump?jump=nextslide"/>
              </a:rPr>
              <a:t>Wörter</a:t>
            </a:r>
            <a:endParaRPr lang="zh-CN" altLang="en-US" sz="2400" dirty="0"/>
          </a:p>
        </p:txBody>
      </p:sp>
      <p:sp>
        <p:nvSpPr>
          <p:cNvPr id="19" name="矩形 18"/>
          <p:cNvSpPr/>
          <p:nvPr/>
        </p:nvSpPr>
        <p:spPr>
          <a:xfrm>
            <a:off x="4515353" y="3225905"/>
            <a:ext cx="16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>
                <a:solidFill>
                  <a:srgbClr val="FFFFFF"/>
                </a:solidFill>
              </a:rPr>
              <a:t>Konjugation</a:t>
            </a:r>
            <a:endParaRPr lang="zh-CN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5047750" y="2124390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CN" sz="2400" dirty="0" smtClean="0">
                <a:solidFill>
                  <a:srgbClr val="FFFFFF"/>
                </a:solidFill>
                <a:hlinkClick r:id="rId2" action="ppaction://hlinksldjump"/>
              </a:rPr>
              <a:t>N</a:t>
            </a:r>
            <a:r>
              <a:rPr lang="zh-CN" altLang="en-US" sz="2400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de-DE" altLang="zh-CN" sz="2400" dirty="0" smtClean="0">
                <a:solidFill>
                  <a:srgbClr val="FFFFFF"/>
                </a:solidFill>
                <a:hlinkClick r:id="rId2" action="ppaction://hlinksldjump"/>
              </a:rPr>
              <a:t>G</a:t>
            </a:r>
            <a:r>
              <a:rPr lang="zh-CN" altLang="en-US" sz="2400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de-DE" altLang="zh-CN" sz="2400" dirty="0" smtClean="0">
                <a:solidFill>
                  <a:srgbClr val="FFFFFF"/>
                </a:solidFill>
                <a:hlinkClick r:id="rId2" action="ppaction://hlinksldjump"/>
              </a:rPr>
              <a:t>D</a:t>
            </a:r>
            <a:r>
              <a:rPr lang="zh-CN" altLang="en-US" sz="2400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de-DE" altLang="zh-CN" sz="2400" dirty="0" smtClean="0">
                <a:solidFill>
                  <a:srgbClr val="FFFFFF"/>
                </a:solidFill>
                <a:hlinkClick r:id="rId2" action="ppaction://hlinksldjump"/>
              </a:rPr>
              <a:t>A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79219" y="1238542"/>
            <a:ext cx="1855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FFFF"/>
                </a:solidFill>
              </a:rPr>
              <a:t>die </a:t>
            </a:r>
            <a:r>
              <a:rPr lang="en-US" altLang="zh-CN" sz="2400" dirty="0" err="1" smtClean="0">
                <a:solidFill>
                  <a:srgbClr val="FFFFFF"/>
                </a:solidFill>
              </a:rPr>
              <a:t>Betonung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21" name="平行四边形 20"/>
          <p:cNvSpPr/>
          <p:nvPr/>
        </p:nvSpPr>
        <p:spPr>
          <a:xfrm rot="10800000">
            <a:off x="4276740" y="1368995"/>
            <a:ext cx="665186" cy="230899"/>
          </a:xfrm>
          <a:prstGeom prst="parallelogram">
            <a:avLst/>
          </a:prstGeom>
          <a:solidFill>
            <a:srgbClr val="66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平行四边形 21"/>
          <p:cNvSpPr/>
          <p:nvPr/>
        </p:nvSpPr>
        <p:spPr>
          <a:xfrm rot="10800000">
            <a:off x="4794525" y="454874"/>
            <a:ext cx="665186" cy="230899"/>
          </a:xfrm>
          <a:prstGeom prst="parallelogram">
            <a:avLst/>
          </a:prstGeom>
          <a:solidFill>
            <a:srgbClr val="66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606598" y="349036"/>
            <a:ext cx="609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FFFF"/>
                </a:solidFill>
              </a:rPr>
              <a:t>……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5089" y="629869"/>
            <a:ext cx="3553684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zh-CN" sz="28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andere</a:t>
            </a:r>
            <a:r>
              <a:rPr kumimoji="1" lang="zh-CN" altLang="en-US" sz="2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kumimoji="1" lang="de-DE" altLang="zh-CN" sz="2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Schrecklichkeiten</a:t>
            </a:r>
            <a:endParaRPr kumimoji="1" lang="zh-CN" altLang="en-US" sz="28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  <p:cxnSp>
        <p:nvCxnSpPr>
          <p:cNvPr id="16" name="直线连接符 15"/>
          <p:cNvCxnSpPr/>
          <p:nvPr/>
        </p:nvCxnSpPr>
        <p:spPr>
          <a:xfrm>
            <a:off x="385089" y="629869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/>
          <p:cNvCxnSpPr/>
          <p:nvPr/>
        </p:nvCxnSpPr>
        <p:spPr>
          <a:xfrm>
            <a:off x="385089" y="617041"/>
            <a:ext cx="0" cy="743225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/>
          <p:nvPr/>
        </p:nvCxnSpPr>
        <p:spPr>
          <a:xfrm>
            <a:off x="3132543" y="1525494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25"/>
          <p:cNvCxnSpPr/>
          <p:nvPr/>
        </p:nvCxnSpPr>
        <p:spPr>
          <a:xfrm>
            <a:off x="3908464" y="851572"/>
            <a:ext cx="0" cy="673922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796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mmexport142824700367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2" r="-2882"/>
          <a:stretch>
            <a:fillRect/>
          </a:stretch>
        </p:blipFill>
        <p:spPr>
          <a:xfrm>
            <a:off x="364603" y="992188"/>
            <a:ext cx="8229600" cy="4525962"/>
          </a:xfrm>
        </p:spPr>
      </p:pic>
      <p:pic>
        <p:nvPicPr>
          <p:cNvPr id="9" name="图片 8" descr="mmexport142824700741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24" y="846707"/>
            <a:ext cx="5295900" cy="5448300"/>
          </a:xfrm>
          <a:prstGeom prst="rect">
            <a:avLst/>
          </a:prstGeom>
        </p:spPr>
      </p:pic>
      <p:pic>
        <p:nvPicPr>
          <p:cNvPr id="6" name="图片 5" descr="mmexport1428247017247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67" y="177063"/>
            <a:ext cx="5359400" cy="6540500"/>
          </a:xfrm>
          <a:prstGeom prst="rect">
            <a:avLst/>
          </a:prstGeom>
        </p:spPr>
      </p:pic>
      <p:pic>
        <p:nvPicPr>
          <p:cNvPr id="8" name="图片 7" descr="mmexport1428247048620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24" y="177063"/>
            <a:ext cx="4133589" cy="6858000"/>
          </a:xfrm>
          <a:prstGeom prst="rect">
            <a:avLst/>
          </a:prstGeom>
        </p:spPr>
      </p:pic>
      <p:pic>
        <p:nvPicPr>
          <p:cNvPr id="7" name="图片 6" descr="mmexport1428247035849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58" y="0"/>
            <a:ext cx="4162097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72824" y="5946588"/>
            <a:ext cx="80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FF00"/>
                </a:solidFill>
                <a:hlinkClick r:id="" action="ppaction://hlinkshowjump?jump=previousslide"/>
              </a:rPr>
              <a:t>zurück</a:t>
            </a:r>
            <a:endParaRPr kumimoji="1" lang="zh-CN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0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mmexport142824770110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721"/>
            <a:ext cx="8869519" cy="5159672"/>
          </a:xfrm>
          <a:prstGeom prst="rect">
            <a:avLst/>
          </a:prstGeom>
        </p:spPr>
      </p:pic>
      <p:pic>
        <p:nvPicPr>
          <p:cNvPr id="5" name="内容占位符 4" descr="mmexport1428246994465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0" y="993123"/>
            <a:ext cx="8354907" cy="4594877"/>
          </a:xfrm>
        </p:spPr>
      </p:pic>
      <p:sp>
        <p:nvSpPr>
          <p:cNvPr id="3" name="文本框 2"/>
          <p:cNvSpPr txBox="1"/>
          <p:nvPr/>
        </p:nvSpPr>
        <p:spPr>
          <a:xfrm>
            <a:off x="7649882" y="6200588"/>
            <a:ext cx="80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de-DE" altLang="zh-CN" dirty="0" smtClean="0">
                <a:solidFill>
                  <a:srgbClr val="FFFF00"/>
                </a:solidFill>
                <a:hlinkClick r:id="rId4" action="ppaction://hlinksldjump"/>
              </a:rPr>
              <a:t>zurück</a:t>
            </a:r>
            <a:endParaRPr kumimoji="1" lang="zh-CN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mmexport142824714499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" r="1352"/>
          <a:stretch>
            <a:fillRect/>
          </a:stretch>
        </p:blipFill>
        <p:spPr/>
      </p:pic>
      <p:pic>
        <p:nvPicPr>
          <p:cNvPr id="5" name="图片 4" descr="mmexport142824687654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37" y="851552"/>
            <a:ext cx="414337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8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rot="5400000">
            <a:off x="1142999" y="-1142999"/>
            <a:ext cx="6857999" cy="9143999"/>
          </a:xfrm>
          <a:prstGeom prst="rtTriangle">
            <a:avLst/>
          </a:prstGeom>
          <a:solidFill>
            <a:srgbClr val="66FFCC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5306" y="354362"/>
            <a:ext cx="540765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>
                <a:solidFill>
                  <a:srgbClr val="FFFFFF"/>
                </a:solidFill>
              </a:rPr>
              <a:t>H</a:t>
            </a:r>
            <a:r>
              <a:rPr lang="en-US" altLang="zh-CN" sz="2400" dirty="0" err="1" smtClean="0">
                <a:solidFill>
                  <a:srgbClr val="FFFFFF"/>
                </a:solidFill>
              </a:rPr>
              <a:t>andshuhschneeballwerferciu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 smtClean="0">
                <a:solidFill>
                  <a:srgbClr val="FFFFFF"/>
                </a:solidFill>
              </a:rPr>
              <a:t>Kummerspeck</a:t>
            </a:r>
            <a:endParaRPr lang="en-US" altLang="zh-CN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>
                <a:solidFill>
                  <a:srgbClr val="FFFFFF"/>
                </a:solidFill>
              </a:rPr>
              <a:t>Ohrenschmaus</a:t>
            </a:r>
            <a:r>
              <a:rPr lang="en-US" altLang="zh-CN" sz="2400" dirty="0">
                <a:solidFill>
                  <a:srgbClr val="FFFFFF"/>
                </a:solidFill>
              </a:rPr>
              <a:t> 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>
                <a:solidFill>
                  <a:srgbClr val="FFFFFF"/>
                </a:solidFill>
              </a:rPr>
              <a:t>Ohrwurm</a:t>
            </a:r>
            <a:r>
              <a:rPr lang="en-US" altLang="zh-CN" sz="2400" dirty="0">
                <a:solidFill>
                  <a:srgbClr val="FFFFFF"/>
                </a:solidFill>
              </a:rPr>
              <a:t> 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>
                <a:solidFill>
                  <a:srgbClr val="FFFFFF"/>
                </a:solidFill>
              </a:rPr>
              <a:t>Augenweide</a:t>
            </a:r>
            <a:r>
              <a:rPr lang="en-US" altLang="zh-CN" sz="2400" dirty="0">
                <a:solidFill>
                  <a:srgbClr val="FFFFFF"/>
                </a:solidFill>
              </a:rPr>
              <a:t> 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 smtClean="0">
                <a:solidFill>
                  <a:srgbClr val="FFFFFF"/>
                </a:solidFill>
              </a:rPr>
              <a:t>Fremdschämen</a:t>
            </a:r>
            <a:r>
              <a:rPr lang="en-US" altLang="zh-CN" sz="2400" dirty="0" smtClean="0">
                <a:solidFill>
                  <a:srgbClr val="FFFFFF"/>
                </a:solidFill>
              </a:rPr>
              <a:t>  </a:t>
            </a:r>
          </a:p>
          <a:p>
            <a:pPr marL="0" indent="0">
              <a:buNone/>
            </a:pPr>
            <a:r>
              <a:rPr lang="en-US" altLang="zh-CN" sz="2400" dirty="0" err="1">
                <a:solidFill>
                  <a:srgbClr val="FFFFFF"/>
                </a:solidFill>
              </a:rPr>
              <a:t>R</a:t>
            </a:r>
            <a:r>
              <a:rPr lang="en-US" altLang="zh-CN" sz="2400" dirty="0" err="1" smtClean="0">
                <a:solidFill>
                  <a:srgbClr val="FFFFFF"/>
                </a:solidFill>
              </a:rPr>
              <a:t>abenmutter</a:t>
            </a:r>
            <a:r>
              <a:rPr lang="en-US" altLang="zh-CN" sz="2400" dirty="0" smtClean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CN" sz="2400" dirty="0" err="1" smtClean="0">
                <a:solidFill>
                  <a:srgbClr val="FFFFFF"/>
                </a:solidFill>
              </a:rPr>
              <a:t>Mutterkuchen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err="1">
                <a:solidFill>
                  <a:srgbClr val="FFFFFF"/>
                </a:solidFill>
              </a:rPr>
              <a:t>G</a:t>
            </a:r>
            <a:r>
              <a:rPr lang="en-US" altLang="zh-CN" sz="2400" dirty="0" err="1" smtClean="0">
                <a:solidFill>
                  <a:srgbClr val="FFFFFF"/>
                </a:solidFill>
              </a:rPr>
              <a:t>ötzseidank</a:t>
            </a:r>
            <a:endParaRPr lang="en-US" altLang="zh-CN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endParaRPr lang="en-US" altLang="zh-CN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FFFFFF"/>
                </a:solidFill>
              </a:rPr>
              <a:t> </a:t>
            </a:r>
            <a:endParaRPr lang="zh-CN" altLang="zh-CN" sz="2400" dirty="0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17983" y="6010161"/>
            <a:ext cx="79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hlinkClick r:id="rId2" action="ppaction://hlinksldjump"/>
              </a:rPr>
              <a:t>weiter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050118" y="4880325"/>
            <a:ext cx="3874780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zh-CN" altLang="en-US" sz="4400" dirty="0" smtClean="0">
                <a:solidFill>
                  <a:srgbClr val="FFFFFF"/>
                </a:solidFill>
              </a:rPr>
              <a:t> </a:t>
            </a:r>
            <a:r>
              <a:rPr lang="de-DE" altLang="zh-CN" sz="4400" dirty="0" err="1" smtClean="0">
                <a:solidFill>
                  <a:srgbClr val="FFFFFF"/>
                </a:solidFill>
              </a:rPr>
              <a:t>sch</a:t>
            </a:r>
            <a:r>
              <a:rPr lang="en-US" altLang="zh-CN" sz="4400" dirty="0" err="1" smtClean="0">
                <a:solidFill>
                  <a:srgbClr val="FFFFFF"/>
                </a:solidFill>
              </a:rPr>
              <a:t>öne</a:t>
            </a:r>
            <a:r>
              <a:rPr lang="en-US" altLang="zh-CN" sz="4400" dirty="0" smtClean="0">
                <a:solidFill>
                  <a:srgbClr val="FFFFFF"/>
                </a:solidFill>
              </a:rPr>
              <a:t> </a:t>
            </a:r>
            <a:r>
              <a:rPr lang="en-US" altLang="zh-CN" sz="4400" dirty="0" err="1">
                <a:solidFill>
                  <a:srgbClr val="FFFFFF"/>
                </a:solidFill>
              </a:rPr>
              <a:t>Wörter</a:t>
            </a:r>
            <a:endParaRPr lang="en-US" altLang="zh-CN" sz="4400" dirty="0">
              <a:solidFill>
                <a:srgbClr val="FFFFFF"/>
              </a:solidFill>
            </a:endParaRPr>
          </a:p>
        </p:txBody>
      </p:sp>
      <p:cxnSp>
        <p:nvCxnSpPr>
          <p:cNvPr id="7" name="直线连接符 6"/>
          <p:cNvCxnSpPr/>
          <p:nvPr/>
        </p:nvCxnSpPr>
        <p:spPr>
          <a:xfrm>
            <a:off x="4706471" y="4859643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线连接符 7"/>
          <p:cNvCxnSpPr/>
          <p:nvPr/>
        </p:nvCxnSpPr>
        <p:spPr>
          <a:xfrm>
            <a:off x="4706471" y="4859643"/>
            <a:ext cx="0" cy="743225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线连接符 8"/>
          <p:cNvCxnSpPr/>
          <p:nvPr/>
        </p:nvCxnSpPr>
        <p:spPr>
          <a:xfrm>
            <a:off x="8118669" y="5775950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/>
        </p:nvCxnSpPr>
        <p:spPr>
          <a:xfrm>
            <a:off x="8894590" y="5102028"/>
            <a:ext cx="0" cy="673922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253592" y="3097021"/>
            <a:ext cx="24360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err="1" smtClean="0">
                <a:solidFill>
                  <a:srgbClr val="FFFFFF"/>
                </a:solidFill>
              </a:rPr>
              <a:t>bitte</a:t>
            </a:r>
            <a:r>
              <a:rPr lang="en-US" altLang="zh-CN" sz="2800" dirty="0" smtClean="0">
                <a:solidFill>
                  <a:srgbClr val="FFFFFF"/>
                </a:solidFill>
              </a:rPr>
              <a:t>!</a:t>
            </a:r>
          </a:p>
          <a:p>
            <a:endParaRPr lang="en-US" altLang="zh-CN" sz="2800" dirty="0" smtClean="0">
              <a:solidFill>
                <a:srgbClr val="FFFFFF"/>
              </a:solidFill>
            </a:endParaRPr>
          </a:p>
          <a:p>
            <a:r>
              <a:rPr lang="en-US" altLang="zh-CN" sz="2800" dirty="0" err="1" smtClean="0">
                <a:solidFill>
                  <a:srgbClr val="FFFFFF"/>
                </a:solidFill>
              </a:rPr>
              <a:t>sofort</a:t>
            </a:r>
            <a:endParaRPr lang="en-US" altLang="zh-CN" sz="2800" dirty="0">
              <a:solidFill>
                <a:srgbClr val="FFFFFF"/>
              </a:solidFill>
            </a:endParaRPr>
          </a:p>
        </p:txBody>
      </p:sp>
      <p:pic>
        <p:nvPicPr>
          <p:cNvPr id="12" name="图片 11" descr="mmexport142824747914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143" y="354362"/>
            <a:ext cx="4611822" cy="6162700"/>
          </a:xfrm>
          <a:prstGeom prst="rect">
            <a:avLst/>
          </a:prstGeom>
        </p:spPr>
      </p:pic>
      <p:pic>
        <p:nvPicPr>
          <p:cNvPr id="13" name="图片 12" descr="mmexport1428247496387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63" y="1"/>
            <a:ext cx="6081059" cy="659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17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4336264" y="3445836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等腰三角形 5"/>
          <p:cNvSpPr/>
          <p:nvPr/>
        </p:nvSpPr>
        <p:spPr>
          <a:xfrm rot="10800000">
            <a:off x="1869961" y="0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>
            <a:off x="-1826395" y="0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337137" y="4961518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/>
          <p:cNvCxnSpPr>
            <a:stCxn id="8" idx="2"/>
          </p:cNvCxnSpPr>
          <p:nvPr/>
        </p:nvCxnSpPr>
        <p:spPr>
          <a:xfrm>
            <a:off x="3337137" y="6858000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8" idx="0"/>
            <a:endCxn id="8" idx="2"/>
          </p:cNvCxnSpPr>
          <p:nvPr/>
        </p:nvCxnSpPr>
        <p:spPr>
          <a:xfrm flipH="1">
            <a:off x="3337137" y="4961518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4" idx="0"/>
          </p:cNvCxnSpPr>
          <p:nvPr/>
        </p:nvCxnSpPr>
        <p:spPr>
          <a:xfrm flipH="1">
            <a:off x="4287272" y="3445836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 flipH="1">
            <a:off x="1603152" y="-1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3770230" y="1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589351" y="2142221"/>
            <a:ext cx="29635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e-DE" altLang="zh-CN" sz="120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</a:t>
            </a:r>
            <a:r>
              <a:rPr kumimoji="1" lang="zh-CN" altLang="zh-CN" sz="12000" dirty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4</a:t>
            </a:r>
            <a:endParaRPr kumimoji="1" lang="zh-CN" altLang="en-US" sz="120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77845" y="4340902"/>
            <a:ext cx="7787315" cy="25170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kumimoji="1" lang="en-US" altLang="zh-CN" sz="48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Wörter</a:t>
            </a:r>
            <a:r>
              <a:rPr kumimoji="1" lang="en-US" altLang="zh-CN" sz="4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 und </a:t>
            </a:r>
            <a:r>
              <a:rPr kumimoji="1" lang="en-US" altLang="zh-CN" sz="48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Wendungen</a:t>
            </a:r>
            <a:r>
              <a:rPr kumimoji="1" lang="en-US" altLang="zh-CN" sz="4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 </a:t>
            </a:r>
            <a:endParaRPr kumimoji="1" lang="zh-CN" altLang="en-US" sz="48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60666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5605" y="1745470"/>
            <a:ext cx="8151523" cy="51125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altLang="zh-CN" sz="2400" dirty="0" err="1" smtClean="0">
                <a:solidFill>
                  <a:srgbClr val="FFFF00"/>
                </a:solidFill>
              </a:rPr>
              <a:t>erhebend</a:t>
            </a:r>
            <a:r>
              <a:rPr lang="en-US" altLang="zh-CN" sz="2400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n-US" altLang="zh-CN" sz="2400" dirty="0" err="1" smtClean="0">
                <a:solidFill>
                  <a:srgbClr val="FFFF00"/>
                </a:solidFill>
              </a:rPr>
              <a:t>majestätisch</a:t>
            </a:r>
            <a:r>
              <a:rPr lang="en-US" altLang="zh-CN" sz="2400" dirty="0" smtClean="0">
                <a:solidFill>
                  <a:srgbClr val="FFFF00"/>
                </a:solidFill>
              </a:rPr>
              <a:t> 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zh-CN" altLang="en-US" sz="2400" dirty="0" smtClean="0">
                <a:solidFill>
                  <a:srgbClr val="FFFFFF"/>
                </a:solidFill>
              </a:rPr>
              <a:t>庄严</a:t>
            </a:r>
            <a:r>
              <a:rPr lang="en-US" altLang="zh-CN" sz="2400" dirty="0" smtClean="0">
                <a:solidFill>
                  <a:srgbClr val="FFFFFF"/>
                </a:solidFill>
              </a:rPr>
              <a:t>,</a:t>
            </a:r>
            <a:r>
              <a:rPr lang="zh-CN" altLang="en-US" sz="2400" dirty="0" smtClean="0">
                <a:solidFill>
                  <a:srgbClr val="FFFFFF"/>
                </a:solidFill>
              </a:rPr>
              <a:t>宏伟的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algn="just"/>
            <a:r>
              <a:rPr lang="en-US" altLang="zh-CN" sz="2400" dirty="0" err="1">
                <a:solidFill>
                  <a:srgbClr val="FFFF00"/>
                </a:solidFill>
              </a:rPr>
              <a:t>prachtvoll</a:t>
            </a:r>
            <a:r>
              <a:rPr lang="en-US" altLang="zh-CN" sz="2400" dirty="0">
                <a:solidFill>
                  <a:srgbClr val="FFFF00"/>
                </a:solidFill>
              </a:rPr>
              <a:t> 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zh-CN" altLang="en-US" sz="2400" dirty="0" smtClean="0">
                <a:solidFill>
                  <a:srgbClr val="FFFFFF"/>
                </a:solidFill>
              </a:rPr>
              <a:t>华丽，</a:t>
            </a:r>
            <a:r>
              <a:rPr lang="zh-CN" altLang="en-US" sz="2400" dirty="0">
                <a:solidFill>
                  <a:srgbClr val="FFFFFF"/>
                </a:solidFill>
              </a:rPr>
              <a:t>宏伟</a:t>
            </a:r>
            <a:r>
              <a:rPr lang="zh-CN" altLang="en-US" sz="2400" dirty="0" smtClean="0">
                <a:solidFill>
                  <a:srgbClr val="FFFFFF"/>
                </a:solidFill>
              </a:rPr>
              <a:t>的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algn="just"/>
            <a:r>
              <a:rPr lang="en-US" altLang="zh-CN" sz="2400" dirty="0" err="1">
                <a:solidFill>
                  <a:srgbClr val="FFFF00"/>
                </a:solidFill>
              </a:rPr>
              <a:t>ohnmächtig</a:t>
            </a:r>
            <a:r>
              <a:rPr lang="en-US" altLang="zh-CN" sz="2400" dirty="0">
                <a:solidFill>
                  <a:srgbClr val="FFFF00"/>
                </a:solidFill>
              </a:rPr>
              <a:t> </a:t>
            </a:r>
            <a:r>
              <a:rPr lang="zh-CN" altLang="en-US" sz="2400" dirty="0">
                <a:solidFill>
                  <a:srgbClr val="FFFFFF"/>
                </a:solidFill>
              </a:rPr>
              <a:t>晕厥的，</a:t>
            </a:r>
            <a:r>
              <a:rPr lang="zh-CN" altLang="en-US" sz="2400" dirty="0" smtClean="0">
                <a:solidFill>
                  <a:srgbClr val="FFFFFF"/>
                </a:solidFill>
              </a:rPr>
              <a:t>昏倒的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algn="just"/>
            <a:r>
              <a:rPr lang="en-US" altLang="zh-CN" sz="2400" dirty="0" err="1" smtClean="0">
                <a:solidFill>
                  <a:srgbClr val="FFFF00"/>
                </a:solidFill>
              </a:rPr>
              <a:t>beurteilen</a:t>
            </a:r>
            <a:r>
              <a:rPr lang="en-US" altLang="zh-CN" sz="2400" dirty="0" smtClean="0">
                <a:solidFill>
                  <a:schemeClr val="bg1"/>
                </a:solidFill>
              </a:rPr>
              <a:t>:</a:t>
            </a:r>
            <a:r>
              <a:rPr lang="zh-CN" altLang="en-US" sz="2400" dirty="0" smtClean="0">
                <a:solidFill>
                  <a:schemeClr val="bg1"/>
                </a:solidFill>
              </a:rPr>
              <a:t> 判断，评价 </a:t>
            </a:r>
            <a:r>
              <a:rPr lang="de-DE" altLang="zh-CN" sz="2400" dirty="0" smtClean="0">
                <a:solidFill>
                  <a:schemeClr val="bg1"/>
                </a:solidFill>
              </a:rPr>
              <a:t>sich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err="1" smtClean="0">
                <a:solidFill>
                  <a:schemeClr val="bg1"/>
                </a:solidFill>
              </a:rPr>
              <a:t>e</a:t>
            </a:r>
            <a:r>
              <a:rPr lang="en-US" altLang="zh-CN" sz="2400" dirty="0" smtClean="0">
                <a:solidFill>
                  <a:schemeClr val="bg1"/>
                </a:solidFill>
              </a:rPr>
              <a:t>-e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Meinung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darüber bilden</a:t>
            </a:r>
            <a:r>
              <a:rPr lang="de-DE" altLang="zh-CN" sz="2400" dirty="0" smtClean="0">
                <a:solidFill>
                  <a:schemeClr val="bg1"/>
                </a:solidFill>
              </a:rPr>
              <a:t>, wie </a:t>
            </a:r>
            <a:r>
              <a:rPr lang="de-DE" altLang="zh-CN" sz="2400" dirty="0" err="1" smtClean="0">
                <a:solidFill>
                  <a:schemeClr val="bg1"/>
                </a:solidFill>
              </a:rPr>
              <a:t>jd</a:t>
            </a:r>
            <a:r>
              <a:rPr lang="de-DE" altLang="zh-CN" sz="2400" dirty="0" smtClean="0">
                <a:solidFill>
                  <a:schemeClr val="bg1"/>
                </a:solidFill>
              </a:rPr>
              <a:t>/</a:t>
            </a:r>
            <a:r>
              <a:rPr lang="de-DE" altLang="zh-CN" sz="2400" dirty="0" err="1" smtClean="0">
                <a:solidFill>
                  <a:schemeClr val="bg1"/>
                </a:solidFill>
              </a:rPr>
              <a:t>etw</a:t>
            </a:r>
            <a:r>
              <a:rPr lang="de-DE" altLang="zh-CN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ist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zh-CN" altLang="zh-CN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 smtClean="0">
                <a:solidFill>
                  <a:schemeClr val="bg1"/>
                </a:solidFill>
              </a:rPr>
              <a:t>  </a:t>
            </a:r>
            <a:r>
              <a:rPr lang="en-US" altLang="zh-CN" sz="2400" dirty="0">
                <a:solidFill>
                  <a:schemeClr val="bg1"/>
                </a:solidFill>
              </a:rPr>
              <a:t>≈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bewerten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altLang="zh-CN" sz="2400" dirty="0" smtClean="0">
                <a:solidFill>
                  <a:schemeClr val="bg1"/>
                </a:solidFill>
              </a:rPr>
              <a:t>     Der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Lehrer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beurteilte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ihren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Aufsatz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als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r>
              <a:rPr lang="de-DE" altLang="zh-CN" sz="2400" dirty="0" smtClean="0">
                <a:solidFill>
                  <a:schemeClr val="bg1"/>
                </a:solidFill>
              </a:rPr>
              <a:t>gut</a:t>
            </a:r>
            <a:r>
              <a:rPr lang="en-US" altLang="zh-CN" sz="2400" dirty="0" smtClean="0">
                <a:solidFill>
                  <a:schemeClr val="bg1"/>
                </a:solidFill>
              </a:rPr>
              <a:t>.</a:t>
            </a:r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algn="just"/>
            <a:r>
              <a:rPr lang="en-US" altLang="zh-CN" sz="2400" dirty="0" err="1" smtClean="0">
                <a:solidFill>
                  <a:srgbClr val="FFFF00"/>
                </a:solidFill>
              </a:rPr>
              <a:t>anhäufen</a:t>
            </a:r>
            <a:r>
              <a:rPr lang="zh-CN" altLang="en-US" sz="2400" dirty="0" smtClean="0">
                <a:solidFill>
                  <a:schemeClr val="bg1"/>
                </a:solidFill>
              </a:rPr>
              <a:t>：</a:t>
            </a:r>
            <a:r>
              <a:rPr lang="zh-CN" altLang="de-DE" sz="2400" dirty="0" smtClean="0">
                <a:solidFill>
                  <a:schemeClr val="bg1"/>
                </a:solidFill>
              </a:rPr>
              <a:t>积累</a:t>
            </a:r>
            <a:r>
              <a:rPr lang="de-DE" altLang="zh-CN" sz="2400" dirty="0" smtClean="0">
                <a:solidFill>
                  <a:schemeClr val="bg1"/>
                </a:solidFill>
              </a:rPr>
              <a:t> </a:t>
            </a:r>
            <a:endParaRPr lang="de-DE" altLang="zh-CN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de-DE" altLang="zh-CN" sz="2400" dirty="0" smtClean="0">
                <a:solidFill>
                  <a:schemeClr val="bg1"/>
                </a:solidFill>
              </a:rPr>
              <a:t>     Die </a:t>
            </a:r>
            <a:r>
              <a:rPr lang="de-DE" altLang="zh-CN" sz="2400" dirty="0">
                <a:solidFill>
                  <a:schemeClr val="bg1"/>
                </a:solidFill>
              </a:rPr>
              <a:t>A</a:t>
            </a:r>
            <a:r>
              <a:rPr lang="de-DE" altLang="zh-CN" sz="2400" dirty="0" smtClean="0">
                <a:solidFill>
                  <a:schemeClr val="bg1"/>
                </a:solidFill>
              </a:rPr>
              <a:t>rbeit häuft sich immer an.</a:t>
            </a:r>
          </a:p>
          <a:p>
            <a:pPr lvl="0" algn="just"/>
            <a:r>
              <a:rPr lang="en-US" altLang="zh-CN" sz="2400" dirty="0">
                <a:solidFill>
                  <a:srgbClr val="FFFF00"/>
                </a:solidFill>
              </a:rPr>
              <a:t>der </a:t>
            </a:r>
            <a:r>
              <a:rPr lang="en-US" altLang="zh-CN" sz="2400" dirty="0" err="1" smtClean="0">
                <a:solidFill>
                  <a:srgbClr val="FFFF00"/>
                </a:solidFill>
              </a:rPr>
              <a:t>Angebetete</a:t>
            </a:r>
            <a:endParaRPr lang="en-US" altLang="zh-CN" sz="2400" dirty="0" smtClean="0">
              <a:solidFill>
                <a:srgbClr val="FFFF00"/>
              </a:solidFill>
            </a:endParaRPr>
          </a:p>
          <a:p>
            <a:pPr lvl="0" algn="just"/>
            <a:r>
              <a:rPr lang="en-US" altLang="zh-CN" sz="2400" dirty="0" err="1" smtClean="0">
                <a:solidFill>
                  <a:srgbClr val="FFFF00"/>
                </a:solidFill>
              </a:rPr>
              <a:t>aufzählen</a:t>
            </a:r>
            <a:r>
              <a:rPr lang="en-US" altLang="zh-CN" sz="2400" dirty="0" smtClean="0">
                <a:solidFill>
                  <a:srgbClr val="FFFFFF"/>
                </a:solidFill>
              </a:rPr>
              <a:t>：</a:t>
            </a:r>
            <a:r>
              <a:rPr lang="zh-CN" altLang="en-US" sz="2400" dirty="0" smtClean="0">
                <a:solidFill>
                  <a:srgbClr val="FFFFFF"/>
                </a:solidFill>
              </a:rPr>
              <a:t>列举</a:t>
            </a: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lvl="0" indent="0" algn="just">
              <a:buNone/>
            </a:pPr>
            <a:r>
              <a:rPr lang="en-US" altLang="zh-CN" sz="2400" dirty="0" smtClean="0">
                <a:solidFill>
                  <a:schemeClr val="bg1"/>
                </a:solidFill>
              </a:rPr>
              <a:t>     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Sie</a:t>
            </a:r>
            <a:r>
              <a:rPr lang="en-US" altLang="zh-CN" sz="2400" dirty="0" smtClean="0">
                <a:solidFill>
                  <a:schemeClr val="bg1"/>
                </a:solidFill>
              </a:rPr>
              <a:t> 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zählte</a:t>
            </a:r>
            <a:r>
              <a:rPr lang="en-US" altLang="zh-CN" sz="2400" dirty="0" smtClean="0">
                <a:solidFill>
                  <a:schemeClr val="bg1"/>
                </a:solidFill>
              </a:rPr>
              <a:t> auf, was 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sie</a:t>
            </a:r>
            <a:r>
              <a:rPr lang="en-US" altLang="zh-CN" sz="2400" dirty="0" smtClean="0">
                <a:solidFill>
                  <a:schemeClr val="bg1"/>
                </a:solidFill>
              </a:rPr>
              <a:t> auf 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Reise</a:t>
            </a:r>
            <a:r>
              <a:rPr lang="en-US" altLang="zh-CN" sz="2400" dirty="0" smtClean="0">
                <a:solidFill>
                  <a:schemeClr val="bg1"/>
                </a:solidFill>
              </a:rPr>
              <a:t> 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mitnehmen</a:t>
            </a:r>
            <a:r>
              <a:rPr lang="en-US" altLang="zh-CN" sz="2400" dirty="0" smtClean="0">
                <a:solidFill>
                  <a:schemeClr val="bg1"/>
                </a:solidFill>
              </a:rPr>
              <a:t> 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musste</a:t>
            </a:r>
            <a:r>
              <a:rPr lang="en-US" altLang="zh-CN" sz="2400" dirty="0">
                <a:solidFill>
                  <a:schemeClr val="bg1"/>
                </a:solidFill>
              </a:rPr>
              <a:t>.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altLang="zh-CN" sz="2400" dirty="0" smtClean="0">
                <a:solidFill>
                  <a:srgbClr val="FFFF00"/>
                </a:solidFill>
              </a:rPr>
              <a:t>der </a:t>
            </a:r>
            <a:r>
              <a:rPr lang="en-US" altLang="zh-CN" sz="2400" dirty="0" err="1" smtClean="0">
                <a:solidFill>
                  <a:srgbClr val="FFFF00"/>
                </a:solidFill>
              </a:rPr>
              <a:t>Schöpfer</a:t>
            </a:r>
            <a:r>
              <a:rPr lang="en-US" altLang="zh-CN" sz="2400" dirty="0" smtClean="0">
                <a:solidFill>
                  <a:srgbClr val="FFFFFF"/>
                </a:solidFill>
              </a:rPr>
              <a:t>:  </a:t>
            </a:r>
            <a:r>
              <a:rPr lang="zh-CN" altLang="en-US" sz="2400" dirty="0" smtClean="0">
                <a:solidFill>
                  <a:srgbClr val="FFFFFF"/>
                </a:solidFill>
              </a:rPr>
              <a:t>创造</a:t>
            </a:r>
            <a:r>
              <a:rPr lang="zh-CN" altLang="de-DE" sz="2400" dirty="0" smtClean="0">
                <a:solidFill>
                  <a:srgbClr val="FFFFFF"/>
                </a:solidFill>
              </a:rPr>
              <a:t>者</a:t>
            </a:r>
            <a:r>
              <a:rPr lang="de-DE" altLang="zh-CN" sz="2400" dirty="0" smtClean="0">
                <a:solidFill>
                  <a:srgbClr val="FFFFFF"/>
                </a:solidFill>
              </a:rPr>
              <a:t>；</a:t>
            </a:r>
            <a:r>
              <a:rPr lang="zh-CN" altLang="de-DE" sz="2400" dirty="0" smtClean="0">
                <a:solidFill>
                  <a:srgbClr val="FFFFFF"/>
                </a:solidFill>
              </a:rPr>
              <a:t>造物主</a:t>
            </a: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lvl="0" indent="0" algn="just">
              <a:buNone/>
            </a:pPr>
            <a:r>
              <a:rPr lang="de-DE" altLang="zh-CN" sz="2400" dirty="0" smtClean="0">
                <a:solidFill>
                  <a:srgbClr val="FFFFFF"/>
                </a:solidFill>
              </a:rPr>
              <a:t>     Dem Schöpfer </a:t>
            </a:r>
            <a:r>
              <a:rPr lang="de-DE" altLang="zh-CN" sz="2400" dirty="0" smtClean="0">
                <a:solidFill>
                  <a:srgbClr val="FFFFFF"/>
                </a:solidFill>
              </a:rPr>
              <a:t>sei dank.</a:t>
            </a:r>
          </a:p>
          <a:p>
            <a:pPr marL="0" lvl="0" indent="0" algn="just">
              <a:buNone/>
            </a:pPr>
            <a:r>
              <a:rPr lang="de-DE" altLang="zh-CN" sz="2400" dirty="0" smtClean="0">
                <a:solidFill>
                  <a:srgbClr val="FFFF00"/>
                </a:solidFill>
              </a:rPr>
              <a:t>   </a:t>
            </a:r>
          </a:p>
          <a:p>
            <a:pPr marL="0" lvl="0" indent="0" algn="just">
              <a:buNone/>
            </a:pPr>
            <a:endParaRPr lang="en-US" altLang="zh-CN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n-US" altLang="zh-CN" sz="2400" dirty="0" smtClean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0743" y="141105"/>
            <a:ext cx="3553684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zh-CN" sz="44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Wörter</a:t>
            </a:r>
            <a:endParaRPr kumimoji="1" lang="zh-CN" altLang="en-US" sz="44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  <p:cxnSp>
        <p:nvCxnSpPr>
          <p:cNvPr id="6" name="直线连接符 5"/>
          <p:cNvCxnSpPr/>
          <p:nvPr/>
        </p:nvCxnSpPr>
        <p:spPr>
          <a:xfrm>
            <a:off x="150743" y="141105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线连接符 6"/>
          <p:cNvCxnSpPr/>
          <p:nvPr/>
        </p:nvCxnSpPr>
        <p:spPr>
          <a:xfrm>
            <a:off x="150743" y="128277"/>
            <a:ext cx="0" cy="743225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线连接符 7"/>
          <p:cNvCxnSpPr/>
          <p:nvPr/>
        </p:nvCxnSpPr>
        <p:spPr>
          <a:xfrm>
            <a:off x="2898197" y="1036730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线连接符 8"/>
          <p:cNvCxnSpPr/>
          <p:nvPr/>
        </p:nvCxnSpPr>
        <p:spPr>
          <a:xfrm>
            <a:off x="3704427" y="293505"/>
            <a:ext cx="0" cy="743225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32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97858"/>
            <a:ext cx="780479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kumimoji="1" lang="de-DE" altLang="zh-CN" sz="2400" dirty="0" smtClean="0">
                <a:solidFill>
                  <a:srgbClr val="FFFF00"/>
                </a:solidFill>
              </a:rPr>
              <a:t>von </a:t>
            </a:r>
            <a:r>
              <a:rPr kumimoji="1" lang="de-DE" altLang="zh-CN" sz="2400" dirty="0" err="1" smtClean="0">
                <a:solidFill>
                  <a:srgbClr val="FFFF00"/>
                </a:solidFill>
              </a:rPr>
              <a:t>etw</a:t>
            </a:r>
            <a:r>
              <a:rPr kumimoji="1" lang="de-DE" altLang="zh-CN" sz="2400" dirty="0" smtClean="0">
                <a:solidFill>
                  <a:srgbClr val="FFFF00"/>
                </a:solidFill>
              </a:rPr>
              <a:t>. </a:t>
            </a:r>
            <a:r>
              <a:rPr kumimoji="1" lang="de-DE" altLang="zh-CN" sz="2400" dirty="0" err="1" smtClean="0">
                <a:solidFill>
                  <a:srgbClr val="FFFF00"/>
                </a:solidFill>
              </a:rPr>
              <a:t>abh</a:t>
            </a:r>
            <a:r>
              <a:rPr kumimoji="1" lang="en-US" altLang="zh-CN" sz="2400" dirty="0" err="1" smtClean="0">
                <a:solidFill>
                  <a:srgbClr val="FFFF00"/>
                </a:solidFill>
              </a:rPr>
              <a:t>ä</a:t>
            </a:r>
            <a:r>
              <a:rPr kumimoji="1" lang="de-DE" altLang="zh-CN" sz="2400" dirty="0" err="1" smtClean="0">
                <a:solidFill>
                  <a:srgbClr val="FFFF00"/>
                </a:solidFill>
              </a:rPr>
              <a:t>ngen</a:t>
            </a:r>
            <a:r>
              <a:rPr kumimoji="1" lang="de-DE" altLang="zh-CN" sz="2400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kumimoji="1" lang="de-DE" altLang="zh-CN" sz="2400" dirty="0" smtClean="0">
                <a:solidFill>
                  <a:srgbClr val="FFFF00"/>
                </a:solidFill>
              </a:rPr>
              <a:t>zur guter Letzt  </a:t>
            </a:r>
            <a:r>
              <a:rPr kumimoji="1" lang="zh-CN" altLang="en-US" sz="2400" dirty="0" smtClean="0">
                <a:solidFill>
                  <a:srgbClr val="FFFFFF"/>
                </a:solidFill>
              </a:rPr>
              <a:t>直</a:t>
            </a:r>
            <a:r>
              <a:rPr kumimoji="1" lang="zh-CN" altLang="en-US" sz="2400" dirty="0">
                <a:solidFill>
                  <a:srgbClr val="FFFFFF"/>
                </a:solidFill>
              </a:rPr>
              <a:t>到</a:t>
            </a:r>
            <a:r>
              <a:rPr kumimoji="1" lang="zh-CN" altLang="en-US" sz="2400" dirty="0" smtClean="0">
                <a:solidFill>
                  <a:srgbClr val="FFFFFF"/>
                </a:solidFill>
              </a:rPr>
              <a:t>最后</a:t>
            </a:r>
            <a:endParaRPr kumimoji="1" lang="de-DE" altLang="zh-CN" sz="2400" dirty="0" smtClean="0">
              <a:solidFill>
                <a:srgbClr val="FFFFFF"/>
              </a:solidFill>
            </a:endParaRPr>
          </a:p>
          <a:p>
            <a:pPr algn="just"/>
            <a:r>
              <a:rPr lang="de-DE" altLang="zh-CN" sz="2400" dirty="0" err="1">
                <a:solidFill>
                  <a:srgbClr val="FFFF00"/>
                </a:solidFill>
              </a:rPr>
              <a:t>etw</a:t>
            </a:r>
            <a:r>
              <a:rPr lang="de-DE" altLang="zh-CN" sz="2400" dirty="0" smtClean="0">
                <a:solidFill>
                  <a:srgbClr val="FFFF00"/>
                </a:solidFill>
              </a:rPr>
              <a:t>. in </a:t>
            </a:r>
            <a:r>
              <a:rPr lang="de-DE" altLang="zh-CN" sz="2400" dirty="0">
                <a:solidFill>
                  <a:srgbClr val="FFFF00"/>
                </a:solidFill>
              </a:rPr>
              <a:t>die Finger bekommen</a:t>
            </a:r>
            <a:r>
              <a:rPr lang="zh-CN" altLang="en-US" sz="2400" dirty="0" smtClean="0">
                <a:solidFill>
                  <a:srgbClr val="FFFFFF"/>
                </a:solidFill>
              </a:rPr>
              <a:t>发现</a:t>
            </a:r>
            <a:r>
              <a:rPr lang="zh-CN" altLang="en-US" sz="2400" dirty="0">
                <a:solidFill>
                  <a:srgbClr val="FFFFFF"/>
                </a:solidFill>
              </a:rPr>
              <a:t>某事或某人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algn="just"/>
            <a:r>
              <a:rPr lang="de-DE" altLang="zh-CN" sz="2400" dirty="0" smtClean="0">
                <a:solidFill>
                  <a:srgbClr val="FFFF00"/>
                </a:solidFill>
              </a:rPr>
              <a:t>den  Kopf zerbrechen</a:t>
            </a:r>
            <a:endParaRPr lang="en-US" altLang="zh-CN" sz="2400" dirty="0">
              <a:solidFill>
                <a:srgbClr val="FFFF00"/>
              </a:solidFill>
            </a:endParaRPr>
          </a:p>
          <a:p>
            <a:pPr algn="just"/>
            <a:r>
              <a:rPr lang="en-US" altLang="zh-CN" sz="2400" dirty="0" smtClean="0">
                <a:solidFill>
                  <a:srgbClr val="FFFF00"/>
                </a:solidFill>
              </a:rPr>
              <a:t>an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de-DE" altLang="zh-CN" sz="2400" dirty="0" smtClean="0">
                <a:solidFill>
                  <a:srgbClr val="FFFF00"/>
                </a:solidFill>
              </a:rPr>
              <a:t>die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de-DE" altLang="zh-CN" sz="2400" dirty="0" smtClean="0">
                <a:solidFill>
                  <a:srgbClr val="FFFF00"/>
                </a:solidFill>
              </a:rPr>
              <a:t>Brust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de-DE" altLang="zh-CN" sz="2400" dirty="0" smtClean="0">
                <a:solidFill>
                  <a:srgbClr val="FFFF00"/>
                </a:solidFill>
              </a:rPr>
              <a:t>drücken</a:t>
            </a:r>
            <a:r>
              <a:rPr lang="en-US" altLang="zh-CN" sz="2400" dirty="0" smtClean="0">
                <a:solidFill>
                  <a:srgbClr val="FFFF00"/>
                </a:solidFill>
              </a:rPr>
              <a:t> </a:t>
            </a:r>
            <a:r>
              <a:rPr lang="zh-CN" altLang="en-US" sz="2400" dirty="0" smtClean="0">
                <a:solidFill>
                  <a:srgbClr val="FFFFFF"/>
                </a:solidFill>
              </a:rPr>
              <a:t>拥入怀中</a:t>
            </a:r>
            <a:endParaRPr lang="en-US" altLang="zh-CN" sz="2400" dirty="0" smtClean="0">
              <a:solidFill>
                <a:srgbClr val="FFFFFF"/>
              </a:solidFill>
            </a:endParaRPr>
          </a:p>
          <a:p>
            <a:pPr algn="just"/>
            <a:r>
              <a:rPr lang="en-US" altLang="zh-CN" sz="2400" dirty="0" err="1" smtClean="0">
                <a:solidFill>
                  <a:srgbClr val="FFFF00"/>
                </a:solidFill>
              </a:rPr>
              <a:t>sich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de-DE" altLang="zh-CN" sz="2400" dirty="0" smtClean="0">
                <a:solidFill>
                  <a:srgbClr val="FFFF00"/>
                </a:solidFill>
              </a:rPr>
              <a:t>einer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de-DE" altLang="zh-CN" sz="2400" dirty="0" smtClean="0">
                <a:solidFill>
                  <a:srgbClr val="FFFF00"/>
                </a:solidFill>
              </a:rPr>
              <a:t>Sache</a:t>
            </a:r>
            <a:r>
              <a:rPr lang="zh-CN" altLang="en-US" sz="2400" dirty="0" smtClean="0">
                <a:solidFill>
                  <a:srgbClr val="FFFF00"/>
                </a:solidFill>
              </a:rPr>
              <a:t> </a:t>
            </a:r>
            <a:r>
              <a:rPr lang="de-DE" altLang="zh-CN" sz="2400" dirty="0" smtClean="0">
                <a:solidFill>
                  <a:srgbClr val="FFFF00"/>
                </a:solidFill>
              </a:rPr>
              <a:t>unterziehen</a:t>
            </a:r>
          </a:p>
          <a:p>
            <a:pPr marL="0" indent="0" algn="just">
              <a:buNone/>
            </a:pPr>
            <a:r>
              <a:rPr lang="de-DE" altLang="zh-CN" sz="2400" dirty="0" smtClean="0">
                <a:solidFill>
                  <a:schemeClr val="bg1"/>
                </a:solidFill>
              </a:rPr>
              <a:t>     Ich </a:t>
            </a:r>
            <a:r>
              <a:rPr lang="de-DE" altLang="zh-CN" sz="2400" dirty="0" smtClean="0">
                <a:solidFill>
                  <a:schemeClr val="bg1"/>
                </a:solidFill>
              </a:rPr>
              <a:t>habe mich der Mühe unterzogen, den ganzen Text zu </a:t>
            </a:r>
            <a:r>
              <a:rPr lang="de-DE" altLang="zh-CN" sz="2400" dirty="0" smtClean="0">
                <a:solidFill>
                  <a:schemeClr val="bg1"/>
                </a:solidFill>
              </a:rPr>
              <a:t>   lesen</a:t>
            </a:r>
            <a:r>
              <a:rPr lang="de-DE" altLang="zh-CN" sz="2400" dirty="0" smtClean="0">
                <a:solidFill>
                  <a:schemeClr val="bg1"/>
                </a:solidFill>
              </a:rPr>
              <a:t>.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algn="just"/>
            <a:r>
              <a:rPr lang="de-DE" altLang="zh-CN" sz="2400" dirty="0" err="1" smtClean="0">
                <a:solidFill>
                  <a:srgbClr val="FFFF00"/>
                </a:solidFill>
              </a:rPr>
              <a:t>etw</a:t>
            </a:r>
            <a:r>
              <a:rPr lang="de-DE" altLang="zh-CN" sz="2400" dirty="0" smtClean="0">
                <a:solidFill>
                  <a:srgbClr val="FFFF00"/>
                </a:solidFill>
              </a:rPr>
              <a:t>. sich </a:t>
            </a:r>
            <a:r>
              <a:rPr lang="de-DE" altLang="zh-CN" sz="2400" dirty="0" err="1" smtClean="0">
                <a:solidFill>
                  <a:srgbClr val="FFFF00"/>
                </a:solidFill>
              </a:rPr>
              <a:t>ver</a:t>
            </a:r>
            <a:r>
              <a:rPr lang="en-US" altLang="zh-CN" sz="2400" dirty="0" smtClean="0">
                <a:solidFill>
                  <a:srgbClr val="FFFF00"/>
                </a:solidFill>
              </a:rPr>
              <a:t>v</a:t>
            </a:r>
            <a:r>
              <a:rPr lang="de-DE" altLang="zh-CN" sz="2400" dirty="0" err="1" smtClean="0">
                <a:solidFill>
                  <a:srgbClr val="FFFF00"/>
                </a:solidFill>
              </a:rPr>
              <a:t>ielfachen</a:t>
            </a:r>
            <a:r>
              <a:rPr lang="de-DE" altLang="zh-CN" sz="2400" dirty="0" smtClean="0">
                <a:solidFill>
                  <a:srgbClr val="FFFFFF"/>
                </a:solidFill>
              </a:rPr>
              <a:t>: </a:t>
            </a:r>
            <a:r>
              <a:rPr lang="zh-CN" altLang="en-US" sz="2400" dirty="0" smtClean="0">
                <a:solidFill>
                  <a:srgbClr val="FFFFFF"/>
                </a:solidFill>
              </a:rPr>
              <a:t>增加多倍 </a:t>
            </a:r>
            <a:r>
              <a:rPr lang="de-DE" altLang="zh-CN" sz="2400" dirty="0" smtClean="0">
                <a:solidFill>
                  <a:srgbClr val="FFFFFF"/>
                </a:solidFill>
              </a:rPr>
              <a:t>sich um ein Vielfaches vermehren, vergrößern</a:t>
            </a:r>
          </a:p>
          <a:p>
            <a:pPr marL="0" indent="0" algn="just">
              <a:buNone/>
            </a:pPr>
            <a:r>
              <a:rPr lang="de-DE" altLang="zh-CN" sz="2400" dirty="0" smtClean="0">
                <a:solidFill>
                  <a:srgbClr val="FFFFFF"/>
                </a:solidFill>
              </a:rPr>
              <a:t>     Das </a:t>
            </a:r>
            <a:r>
              <a:rPr lang="de-DE" altLang="zh-CN" sz="2400" dirty="0" smtClean="0">
                <a:solidFill>
                  <a:srgbClr val="FFFFFF"/>
                </a:solidFill>
              </a:rPr>
              <a:t>Angebot an Waren hat sich vervielfacht</a:t>
            </a:r>
            <a:r>
              <a:rPr lang="zh-CN" altLang="en-US" sz="2400" dirty="0" smtClean="0">
                <a:solidFill>
                  <a:srgbClr val="FFFFFF"/>
                </a:solidFill>
              </a:rPr>
              <a:t>.</a:t>
            </a: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lang="de-DE" altLang="zh-CN" sz="2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lang="zh-CN" altLang="zh-CN" sz="2400" dirty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kumimoji="1"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9322" y="704574"/>
            <a:ext cx="3553684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zh-CN" sz="44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Wendungen</a:t>
            </a:r>
            <a:endParaRPr kumimoji="1" lang="zh-CN" altLang="en-US" sz="44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579322" y="704574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线连接符 5"/>
          <p:cNvCxnSpPr/>
          <p:nvPr/>
        </p:nvCxnSpPr>
        <p:spPr>
          <a:xfrm>
            <a:off x="579322" y="691746"/>
            <a:ext cx="0" cy="743225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线连接符 6"/>
          <p:cNvCxnSpPr/>
          <p:nvPr/>
        </p:nvCxnSpPr>
        <p:spPr>
          <a:xfrm>
            <a:off x="3326776" y="1600199"/>
            <a:ext cx="806230" cy="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线连接符 7"/>
          <p:cNvCxnSpPr/>
          <p:nvPr/>
        </p:nvCxnSpPr>
        <p:spPr>
          <a:xfrm>
            <a:off x="4102697" y="926277"/>
            <a:ext cx="0" cy="673922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780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4336264" y="3445836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等腰三角形 5"/>
          <p:cNvSpPr/>
          <p:nvPr/>
        </p:nvSpPr>
        <p:spPr>
          <a:xfrm rot="10800000">
            <a:off x="1869961" y="0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>
            <a:off x="-1826395" y="0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337137" y="4961518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/>
          <p:cNvCxnSpPr>
            <a:stCxn id="8" idx="2"/>
          </p:cNvCxnSpPr>
          <p:nvPr/>
        </p:nvCxnSpPr>
        <p:spPr>
          <a:xfrm>
            <a:off x="3337137" y="6858000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8" idx="0"/>
            <a:endCxn id="8" idx="2"/>
          </p:cNvCxnSpPr>
          <p:nvPr/>
        </p:nvCxnSpPr>
        <p:spPr>
          <a:xfrm flipH="1">
            <a:off x="3337137" y="4961518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4" idx="0"/>
          </p:cNvCxnSpPr>
          <p:nvPr/>
        </p:nvCxnSpPr>
        <p:spPr>
          <a:xfrm flipH="1">
            <a:off x="4287272" y="3445836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 flipH="1">
            <a:off x="1603152" y="-1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3770230" y="1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589351" y="2142221"/>
            <a:ext cx="29635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e-DE" altLang="zh-CN" sz="120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</a:t>
            </a:r>
            <a:r>
              <a:rPr kumimoji="1" lang="en-US" altLang="zh-CN" sz="120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4</a:t>
            </a:r>
          </a:p>
          <a:p>
            <a:endParaRPr kumimoji="1" lang="zh-CN" altLang="en-US" sz="120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89351" y="3954342"/>
            <a:ext cx="7787315" cy="25170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kumimoji="1" lang="en-US" altLang="zh-CN" sz="48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Quelle</a:t>
            </a:r>
            <a:endParaRPr kumimoji="1" lang="zh-CN" altLang="en-US" sz="48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93526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>
              <a:solidFill>
                <a:srgbClr val="FFFFFF"/>
              </a:solidFill>
            </a:endParaRPr>
          </a:p>
        </p:txBody>
      </p:sp>
      <p:pic>
        <p:nvPicPr>
          <p:cNvPr id="4" name="内容占位符 3" descr="mmexport142824711232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59" b="13259"/>
          <a:stretch>
            <a:fillRect/>
          </a:stretch>
        </p:blipFill>
        <p:spPr>
          <a:xfrm>
            <a:off x="0" y="584570"/>
            <a:ext cx="10076329" cy="5541593"/>
          </a:xfrm>
        </p:spPr>
      </p:pic>
    </p:spTree>
    <p:extLst>
      <p:ext uri="{BB962C8B-B14F-4D97-AF65-F5344CB8AC3E}">
        <p14:creationId xmlns:p14="http://schemas.microsoft.com/office/powerpoint/2010/main" val="39331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81577" y="1768130"/>
            <a:ext cx="459913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http</a:t>
            </a:r>
            <a:r>
              <a:rPr lang="en-US" sz="3200" dirty="0">
                <a:solidFill>
                  <a:schemeClr val="bg1"/>
                </a:solidFill>
              </a:rPr>
              <a:t>://</a:t>
            </a:r>
            <a:r>
              <a:rPr lang="en-US" sz="3200" dirty="0" err="1" smtClean="0">
                <a:solidFill>
                  <a:schemeClr val="bg1"/>
                </a:solidFill>
              </a:rPr>
              <a:t>de.wikipedia.org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http://</a:t>
            </a:r>
            <a:r>
              <a:rPr lang="en-US" sz="3200" dirty="0" err="1" smtClean="0">
                <a:solidFill>
                  <a:schemeClr val="bg1"/>
                </a:solidFill>
              </a:rPr>
              <a:t>www.hjenglish.com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err="1" smtClean="0">
                <a:solidFill>
                  <a:schemeClr val="bg1"/>
                </a:solidFill>
              </a:rPr>
              <a:t>wechat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zh-CN" altLang="en-US" sz="3200" dirty="0" smtClean="0">
              <a:solidFill>
                <a:schemeClr val="bg1"/>
              </a:solidFill>
            </a:endParaRPr>
          </a:p>
          <a:p>
            <a:r>
              <a:rPr lang="zh-CN" altLang="zh-CN" sz="3200" dirty="0" smtClean="0">
                <a:solidFill>
                  <a:schemeClr val="bg1"/>
                </a:solidFill>
                <a:effectLst/>
                <a:latin typeface="+mj-lt"/>
              </a:rPr>
              <a:t> </a:t>
            </a: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569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454" y="996604"/>
            <a:ext cx="8229600" cy="1143000"/>
          </a:xfrm>
        </p:spPr>
        <p:txBody>
          <a:bodyPr>
            <a:noAutofit/>
          </a:bodyPr>
          <a:lstStyle/>
          <a:p>
            <a:r>
              <a:rPr kumimoji="1" lang="de-DE" altLang="zh-CN" sz="8000" dirty="0" smtClean="0">
                <a:solidFill>
                  <a:srgbClr val="FFFFFF"/>
                </a:solidFill>
              </a:rPr>
              <a:t/>
            </a:r>
            <a:br>
              <a:rPr kumimoji="1" lang="de-DE" altLang="zh-CN" sz="8000" dirty="0" smtClean="0">
                <a:solidFill>
                  <a:srgbClr val="FFFFFF"/>
                </a:solidFill>
              </a:rPr>
            </a:br>
            <a:r>
              <a:rPr kumimoji="1" lang="de-DE" altLang="zh-CN" sz="8000" dirty="0" smtClean="0">
                <a:solidFill>
                  <a:srgbClr val="FFFFFF"/>
                </a:solidFill>
              </a:rPr>
              <a:t/>
            </a:r>
            <a:br>
              <a:rPr kumimoji="1" lang="de-DE" altLang="zh-CN" sz="8000" dirty="0" smtClean="0">
                <a:solidFill>
                  <a:srgbClr val="FFFFFF"/>
                </a:solidFill>
              </a:rPr>
            </a:br>
            <a:endParaRPr kumimoji="1" lang="zh-CN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-670218" y="4961518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5" name="直线连接符 4"/>
          <p:cNvCxnSpPr/>
          <p:nvPr/>
        </p:nvCxnSpPr>
        <p:spPr>
          <a:xfrm rot="10800000" flipH="1">
            <a:off x="-670218" y="4961518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等腰三角形 6"/>
          <p:cNvSpPr/>
          <p:nvPr/>
        </p:nvSpPr>
        <p:spPr>
          <a:xfrm>
            <a:off x="1034514" y="5466124"/>
            <a:ext cx="2789309" cy="1391875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/>
          <p:cNvCxnSpPr>
            <a:endCxn id="7" idx="0"/>
          </p:cNvCxnSpPr>
          <p:nvPr/>
        </p:nvCxnSpPr>
        <p:spPr>
          <a:xfrm flipV="1">
            <a:off x="1034514" y="5466124"/>
            <a:ext cx="1394655" cy="1391876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等腰三角形 11"/>
          <p:cNvSpPr/>
          <p:nvPr/>
        </p:nvSpPr>
        <p:spPr>
          <a:xfrm>
            <a:off x="1650314" y="3785697"/>
            <a:ext cx="6156872" cy="3072301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              </a:t>
            </a:r>
            <a:endParaRPr kumimoji="1" lang="zh-CN" altLang="en-US" dirty="0"/>
          </a:p>
        </p:txBody>
      </p:sp>
      <p:cxnSp>
        <p:nvCxnSpPr>
          <p:cNvPr id="13" name="直线连接符 12"/>
          <p:cNvCxnSpPr>
            <a:endCxn id="12" idx="0"/>
          </p:cNvCxnSpPr>
          <p:nvPr/>
        </p:nvCxnSpPr>
        <p:spPr>
          <a:xfrm flipV="1">
            <a:off x="1650314" y="3785697"/>
            <a:ext cx="3078436" cy="307230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等腰三角形 15"/>
          <p:cNvSpPr/>
          <p:nvPr/>
        </p:nvSpPr>
        <p:spPr>
          <a:xfrm>
            <a:off x="3823823" y="5667626"/>
            <a:ext cx="2385501" cy="1190373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/>
          <p:cNvCxnSpPr>
            <a:endCxn id="16" idx="0"/>
          </p:cNvCxnSpPr>
          <p:nvPr/>
        </p:nvCxnSpPr>
        <p:spPr>
          <a:xfrm flipV="1">
            <a:off x="3823823" y="5667626"/>
            <a:ext cx="1192751" cy="119037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4899924" y="4401425"/>
            <a:ext cx="4922957" cy="2456573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3" name="直线连接符 22"/>
          <p:cNvCxnSpPr>
            <a:endCxn id="22" idx="0"/>
          </p:cNvCxnSpPr>
          <p:nvPr/>
        </p:nvCxnSpPr>
        <p:spPr>
          <a:xfrm flipV="1">
            <a:off x="4899925" y="4401425"/>
            <a:ext cx="2461478" cy="2456573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等腰三角形 24"/>
          <p:cNvSpPr/>
          <p:nvPr/>
        </p:nvSpPr>
        <p:spPr>
          <a:xfrm>
            <a:off x="6747327" y="4670808"/>
            <a:ext cx="4408824" cy="2200019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6" name="直线连接符 25"/>
          <p:cNvCxnSpPr>
            <a:endCxn id="25" idx="0"/>
          </p:cNvCxnSpPr>
          <p:nvPr/>
        </p:nvCxnSpPr>
        <p:spPr>
          <a:xfrm flipV="1">
            <a:off x="6747327" y="4670808"/>
            <a:ext cx="2204412" cy="2200019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53679" y="2867143"/>
            <a:ext cx="310563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de-DE" altLang="zh-CN" sz="8000" dirty="0">
                <a:solidFill>
                  <a:srgbClr val="FFFFFF"/>
                </a:solidFill>
              </a:rPr>
              <a:t>DANKE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89158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9" grpId="1"/>
      <p:bldP spid="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>
            <a:off x="500338" y="5092590"/>
            <a:ext cx="3207295" cy="1762770"/>
          </a:xfrm>
          <a:prstGeom prst="triangle">
            <a:avLst/>
          </a:prstGeom>
          <a:solidFill>
            <a:schemeClr val="accent5">
              <a:lumMod val="50000"/>
              <a:alpha val="30000"/>
            </a:schemeClr>
          </a:solidFill>
          <a:ln>
            <a:solidFill>
              <a:schemeClr val="accent5">
                <a:lumMod val="50000"/>
                <a:alpha val="2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直角三角形 4"/>
          <p:cNvSpPr/>
          <p:nvPr/>
        </p:nvSpPr>
        <p:spPr>
          <a:xfrm rot="10800000">
            <a:off x="7046989" y="3"/>
            <a:ext cx="2925054" cy="3099489"/>
          </a:xfrm>
          <a:prstGeom prst="rtTriangle">
            <a:avLst/>
          </a:prstGeom>
          <a:solidFill>
            <a:srgbClr val="00808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0" y="3765959"/>
            <a:ext cx="2925054" cy="3099489"/>
          </a:xfrm>
          <a:prstGeom prst="rtTriangle">
            <a:avLst/>
          </a:prstGeom>
          <a:solidFill>
            <a:srgbClr val="00808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菱形 8"/>
          <p:cNvSpPr/>
          <p:nvPr/>
        </p:nvSpPr>
        <p:spPr>
          <a:xfrm>
            <a:off x="2642812" y="422205"/>
            <a:ext cx="4404177" cy="4404177"/>
          </a:xfrm>
          <a:prstGeom prst="diamond">
            <a:avLst/>
          </a:prstGeom>
          <a:solidFill>
            <a:schemeClr val="tx1"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>
            <a:off x="6168752" y="3"/>
            <a:ext cx="3207295" cy="1762770"/>
          </a:xfrm>
          <a:prstGeom prst="triangle">
            <a:avLst/>
          </a:prstGeom>
          <a:solidFill>
            <a:schemeClr val="accent5">
              <a:lumMod val="50000"/>
              <a:alpha val="30000"/>
            </a:schemeClr>
          </a:solidFill>
          <a:ln>
            <a:solidFill>
              <a:schemeClr val="accent5">
                <a:lumMod val="50000"/>
                <a:alpha val="2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154706" y="4589929"/>
            <a:ext cx="3989294" cy="138404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de-DE" altLang="zh-CN" dirty="0" smtClean="0">
                <a:solidFill>
                  <a:schemeClr val="bg1">
                    <a:alpha val="59000"/>
                  </a:schemeClr>
                </a:solidFill>
              </a:rPr>
              <a:t>Kurs: Lesen 3, SS 14/15</a:t>
            </a:r>
          </a:p>
          <a:p>
            <a:pPr algn="l"/>
            <a:r>
              <a:rPr kumimoji="1" lang="de-DE" altLang="zh-CN" dirty="0" err="1" smtClean="0">
                <a:solidFill>
                  <a:schemeClr val="bg1">
                    <a:alpha val="59000"/>
                  </a:schemeClr>
                </a:solidFill>
              </a:rPr>
              <a:t>Donzentin</a:t>
            </a:r>
            <a:r>
              <a:rPr kumimoji="1" lang="de-DE" altLang="zh-CN" dirty="0" smtClean="0">
                <a:solidFill>
                  <a:schemeClr val="bg1">
                    <a:alpha val="59000"/>
                  </a:schemeClr>
                </a:solidFill>
              </a:rPr>
              <a:t>: Frau Dr. QIAN</a:t>
            </a:r>
            <a:endParaRPr kumimoji="1" lang="de-DE" altLang="zh-CN" dirty="0" smtClean="0">
              <a:solidFill>
                <a:schemeClr val="bg1">
                  <a:alpha val="59000"/>
                </a:schemeClr>
              </a:solidFill>
            </a:endParaRPr>
          </a:p>
          <a:p>
            <a:pPr algn="l"/>
            <a:r>
              <a:rPr kumimoji="1" lang="en-US" altLang="zh-CN" dirty="0" err="1" smtClean="0">
                <a:solidFill>
                  <a:schemeClr val="bg1">
                    <a:alpha val="59000"/>
                  </a:schemeClr>
                </a:solidFill>
              </a:rPr>
              <a:t>Referentin</a:t>
            </a:r>
            <a:r>
              <a:rPr kumimoji="1" lang="en-US" altLang="zh-CN" dirty="0" smtClean="0">
                <a:solidFill>
                  <a:schemeClr val="bg1">
                    <a:alpha val="59000"/>
                  </a:schemeClr>
                </a:solidFill>
              </a:rPr>
              <a:t>: WANG</a:t>
            </a:r>
            <a:r>
              <a:rPr kumimoji="1" lang="zh-CN" altLang="en-US" dirty="0" smtClean="0">
                <a:solidFill>
                  <a:schemeClr val="bg1">
                    <a:alpha val="59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1">
                    <a:alpha val="59000"/>
                  </a:schemeClr>
                </a:solidFill>
              </a:rPr>
              <a:t>Le</a:t>
            </a:r>
            <a:endParaRPr kumimoji="1" lang="zh-CN" altLang="en-US" dirty="0">
              <a:solidFill>
                <a:schemeClr val="bg1">
                  <a:alpha val="59000"/>
                </a:schemeClr>
              </a:solidFill>
            </a:endParaRPr>
          </a:p>
        </p:txBody>
      </p:sp>
      <p:cxnSp>
        <p:nvCxnSpPr>
          <p:cNvPr id="11" name="直线连接符 10"/>
          <p:cNvCxnSpPr>
            <a:stCxn id="4" idx="0"/>
          </p:cNvCxnSpPr>
          <p:nvPr/>
        </p:nvCxnSpPr>
        <p:spPr>
          <a:xfrm>
            <a:off x="0" y="3765959"/>
            <a:ext cx="3066175" cy="3237956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/>
          <p:nvPr/>
        </p:nvCxnSpPr>
        <p:spPr>
          <a:xfrm>
            <a:off x="6905868" y="-138463"/>
            <a:ext cx="3066175" cy="3237956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符 14"/>
          <p:cNvCxnSpPr>
            <a:stCxn id="6" idx="0"/>
          </p:cNvCxnSpPr>
          <p:nvPr/>
        </p:nvCxnSpPr>
        <p:spPr>
          <a:xfrm>
            <a:off x="2103986" y="5092590"/>
            <a:ext cx="1603647" cy="176277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/>
          <p:nvPr/>
        </p:nvCxnSpPr>
        <p:spPr>
          <a:xfrm>
            <a:off x="6155923" y="4"/>
            <a:ext cx="1603647" cy="1762770"/>
          </a:xfrm>
          <a:prstGeom prst="line">
            <a:avLst/>
          </a:prstGeom>
          <a:ln w="3810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9" idx="0"/>
          </p:cNvCxnSpPr>
          <p:nvPr/>
        </p:nvCxnSpPr>
        <p:spPr>
          <a:xfrm>
            <a:off x="4844901" y="422205"/>
            <a:ext cx="1323851" cy="1340569"/>
          </a:xfrm>
          <a:prstGeom prst="line">
            <a:avLst/>
          </a:prstGeom>
          <a:ln w="5715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/>
          <p:cNvCxnSpPr/>
          <p:nvPr/>
        </p:nvCxnSpPr>
        <p:spPr>
          <a:xfrm>
            <a:off x="3521050" y="3485813"/>
            <a:ext cx="1323851" cy="1340569"/>
          </a:xfrm>
          <a:prstGeom prst="line">
            <a:avLst/>
          </a:prstGeom>
          <a:ln w="5715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/>
          <p:nvPr/>
        </p:nvCxnSpPr>
        <p:spPr>
          <a:xfrm flipH="1">
            <a:off x="2640727" y="1228815"/>
            <a:ext cx="1370278" cy="1340569"/>
          </a:xfrm>
          <a:prstGeom prst="line">
            <a:avLst/>
          </a:prstGeom>
          <a:ln w="5715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线连接符 26"/>
          <p:cNvCxnSpPr/>
          <p:nvPr/>
        </p:nvCxnSpPr>
        <p:spPr>
          <a:xfrm flipH="1">
            <a:off x="5676711" y="2721784"/>
            <a:ext cx="1370278" cy="1340569"/>
          </a:xfrm>
          <a:prstGeom prst="line">
            <a:avLst/>
          </a:prstGeom>
          <a:ln w="57150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4677" y="1629468"/>
            <a:ext cx="7772400" cy="1470025"/>
          </a:xfrm>
        </p:spPr>
        <p:txBody>
          <a:bodyPr>
            <a:noAutofit/>
          </a:bodyPr>
          <a:lstStyle/>
          <a:p>
            <a:r>
              <a:rPr kumimoji="1" lang="en-US" altLang="zh-CN" sz="6600" dirty="0" smtClean="0">
                <a:solidFill>
                  <a:schemeClr val="bg1"/>
                </a:solidFill>
              </a:rPr>
              <a:t>Die</a:t>
            </a:r>
            <a:r>
              <a:rPr kumimoji="1" lang="zh-CN" altLang="en-US" sz="6600" dirty="0" smtClean="0">
                <a:solidFill>
                  <a:schemeClr val="bg1"/>
                </a:solidFill>
              </a:rPr>
              <a:t>  </a:t>
            </a:r>
            <a:r>
              <a:rPr kumimoji="1" lang="en-US" altLang="zh-CN" sz="6600" dirty="0" err="1" smtClean="0">
                <a:solidFill>
                  <a:schemeClr val="bg1"/>
                </a:solidFill>
              </a:rPr>
              <a:t>schreckliche</a:t>
            </a:r>
            <a:r>
              <a:rPr kumimoji="1" lang="zh-CN" altLang="en-US" sz="66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6600" dirty="0" smtClean="0">
                <a:solidFill>
                  <a:schemeClr val="bg1"/>
                </a:solidFill>
              </a:rPr>
              <a:t>deutsche </a:t>
            </a:r>
            <a:r>
              <a:rPr kumimoji="1" lang="en-US" altLang="zh-CN" sz="6600" dirty="0" err="1" smtClean="0">
                <a:solidFill>
                  <a:schemeClr val="bg1"/>
                </a:solidFill>
              </a:rPr>
              <a:t>Sprache</a:t>
            </a:r>
            <a:endParaRPr kumimoji="1" lang="zh-CN" alt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309" y="2804755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sz="4000" dirty="0" err="1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Einführung</a:t>
            </a:r>
            <a:endParaRPr kumimoji="1" lang="zh-CN" altLang="en-US" sz="40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3558" y="1269940"/>
            <a:ext cx="1706281" cy="1141663"/>
          </a:xfrm>
          <a:prstGeom prst="rect">
            <a:avLst/>
          </a:prstGeom>
          <a:solidFill>
            <a:schemeClr val="tx1">
              <a:alpha val="38000"/>
            </a:schemeClr>
          </a:solidFill>
          <a:ln w="38100" cmpd="sng">
            <a:solidFill>
              <a:srgbClr val="66FFCC"/>
            </a:solidFill>
          </a:ln>
        </p:spPr>
        <p:txBody>
          <a:bodyPr wrap="square" rtlCol="0">
            <a:noAutofit/>
          </a:bodyPr>
          <a:lstStyle/>
          <a:p>
            <a:r>
              <a:rPr kumimoji="1" lang="de-DE" altLang="zh-CN" sz="54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01</a:t>
            </a:r>
            <a:r>
              <a:rPr kumimoji="1" lang="en-US" altLang="zh-CN" sz="8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  <a:hlinkClick r:id="rId2" action="ppaction://hlinksldjump"/>
              </a:rPr>
              <a:t>1</a:t>
            </a:r>
            <a:endParaRPr kumimoji="1" lang="zh-CN" altLang="en-US" sz="54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88369" y="615729"/>
            <a:ext cx="1706281" cy="1141663"/>
          </a:xfrm>
          <a:prstGeom prst="rect">
            <a:avLst/>
          </a:prstGeom>
          <a:solidFill>
            <a:schemeClr val="tx1">
              <a:alpha val="38000"/>
            </a:schemeClr>
          </a:solidFill>
          <a:ln w="38100" cmpd="sng">
            <a:solidFill>
              <a:srgbClr val="66FFCC"/>
            </a:solidFill>
          </a:ln>
        </p:spPr>
        <p:txBody>
          <a:bodyPr wrap="square" rtlCol="0">
            <a:noAutofit/>
          </a:bodyPr>
          <a:lstStyle/>
          <a:p>
            <a:r>
              <a:rPr kumimoji="1" lang="de-DE" altLang="zh-CN" sz="54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03</a:t>
            </a:r>
            <a:r>
              <a:rPr kumimoji="1" lang="zh-CN" altLang="en-US" sz="8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  <a:hlinkClick r:id="rId3" action="ppaction://hlinksldjump"/>
              </a:rPr>
              <a:t> </a:t>
            </a:r>
            <a:r>
              <a:rPr kumimoji="1" lang="en-US" altLang="zh-CN" sz="8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  <a:hlinkClick r:id="rId3" action="ppaction://hlinksldjump"/>
              </a:rPr>
              <a:t>1</a:t>
            </a:r>
            <a:endParaRPr kumimoji="1" lang="zh-CN" altLang="en-US" sz="800" dirty="0" smtClean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24784" y="4186706"/>
            <a:ext cx="1706281" cy="1141663"/>
          </a:xfrm>
          <a:prstGeom prst="rect">
            <a:avLst/>
          </a:prstGeom>
          <a:solidFill>
            <a:schemeClr val="tx1">
              <a:alpha val="38000"/>
            </a:schemeClr>
          </a:solidFill>
          <a:ln w="38100" cmpd="sng">
            <a:solidFill>
              <a:srgbClr val="66FFCC"/>
            </a:solidFill>
          </a:ln>
        </p:spPr>
        <p:txBody>
          <a:bodyPr wrap="square" rtlCol="0">
            <a:noAutofit/>
          </a:bodyPr>
          <a:lstStyle/>
          <a:p>
            <a:r>
              <a:rPr kumimoji="1" lang="de-DE" altLang="zh-CN" sz="54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02</a:t>
            </a:r>
            <a:r>
              <a:rPr kumimoji="1" lang="en-US" altLang="zh-CN" sz="8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  <a:hlinkClick r:id="rId4" action="ppaction://hlinksldjump"/>
              </a:rPr>
              <a:t>1</a:t>
            </a:r>
            <a:endParaRPr kumimoji="1" lang="zh-CN" altLang="en-US" sz="800" dirty="0" smtClean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  <a:p>
            <a:endParaRPr kumimoji="1" lang="zh-CN" altLang="en-US" sz="54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62527" y="1757392"/>
            <a:ext cx="3553684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r>
              <a:rPr kumimoji="1" lang="de-DE" altLang="zh-CN" sz="24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Autor: Mark Twain</a:t>
            </a:r>
            <a:endParaRPr kumimoji="1" lang="zh-CN" altLang="en-US" sz="24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1843" y="4880556"/>
            <a:ext cx="2426266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r>
              <a:rPr kumimoji="1" lang="de-DE" altLang="zh-CN" sz="2400" dirty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Inhaltsangabe</a:t>
            </a:r>
            <a:endParaRPr kumimoji="1" lang="zh-CN" altLang="en-US" sz="24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86664" y="1515978"/>
            <a:ext cx="3787818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r>
              <a:rPr kumimoji="1" lang="en-US" altLang="zh-CN" sz="24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meine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kumimoji="1" lang="en-US" altLang="zh-CN" sz="24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Meinung</a:t>
            </a:r>
            <a:endParaRPr kumimoji="1" lang="zh-CN" altLang="en-US" sz="24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3" name="文本框 7"/>
          <p:cNvSpPr txBox="1"/>
          <p:nvPr/>
        </p:nvSpPr>
        <p:spPr>
          <a:xfrm>
            <a:off x="4809392" y="4511500"/>
            <a:ext cx="1706281" cy="1141663"/>
          </a:xfrm>
          <a:prstGeom prst="rect">
            <a:avLst/>
          </a:prstGeom>
          <a:solidFill>
            <a:schemeClr val="tx1">
              <a:alpha val="38000"/>
            </a:schemeClr>
          </a:solidFill>
          <a:ln w="38100" cmpd="sng">
            <a:solidFill>
              <a:srgbClr val="66FFCC"/>
            </a:solidFill>
          </a:ln>
        </p:spPr>
        <p:txBody>
          <a:bodyPr wrap="square" rtlCol="0">
            <a:noAutofit/>
          </a:bodyPr>
          <a:lstStyle/>
          <a:p>
            <a:r>
              <a:rPr kumimoji="1" lang="de-DE" altLang="zh-CN" sz="54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04</a:t>
            </a:r>
            <a:endParaRPr kumimoji="1" lang="zh-CN" altLang="en-US" sz="800" dirty="0" smtClean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  <a:p>
            <a:endParaRPr kumimoji="1" lang="zh-CN" altLang="en-US" sz="54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4" name="文本框 9"/>
          <p:cNvSpPr txBox="1"/>
          <p:nvPr/>
        </p:nvSpPr>
        <p:spPr>
          <a:xfrm>
            <a:off x="5805542" y="5284381"/>
            <a:ext cx="2426266" cy="89562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noAutofit/>
          </a:bodyPr>
          <a:lstStyle/>
          <a:p>
            <a:r>
              <a:rPr kumimoji="1" lang="en-US" altLang="zh-CN" sz="24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Quelle</a:t>
            </a:r>
            <a:endParaRPr kumimoji="1" lang="zh-CN" altLang="en-US" sz="24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8364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4336264" y="3445836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等腰三角形 5"/>
          <p:cNvSpPr/>
          <p:nvPr/>
        </p:nvSpPr>
        <p:spPr>
          <a:xfrm rot="10800000">
            <a:off x="1869961" y="0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>
            <a:off x="-1826395" y="0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337137" y="4961518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/>
          <p:cNvCxnSpPr>
            <a:stCxn id="8" idx="2"/>
          </p:cNvCxnSpPr>
          <p:nvPr/>
        </p:nvCxnSpPr>
        <p:spPr>
          <a:xfrm>
            <a:off x="3337137" y="6858000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8" idx="0"/>
            <a:endCxn id="8" idx="2"/>
          </p:cNvCxnSpPr>
          <p:nvPr/>
        </p:nvCxnSpPr>
        <p:spPr>
          <a:xfrm flipH="1">
            <a:off x="3337137" y="4961518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4" idx="0"/>
          </p:cNvCxnSpPr>
          <p:nvPr/>
        </p:nvCxnSpPr>
        <p:spPr>
          <a:xfrm flipH="1">
            <a:off x="4287272" y="3445836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 flipH="1">
            <a:off x="1603152" y="-1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3770230" y="1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589351" y="2142221"/>
            <a:ext cx="29635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e-DE" altLang="zh-CN" sz="120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01</a:t>
            </a:r>
            <a:endParaRPr kumimoji="1" lang="zh-CN" altLang="en-US" sz="120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6659" y="3941105"/>
            <a:ext cx="8226107" cy="25170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kumimoji="1" lang="en-US" altLang="zh-CN" sz="4800" dirty="0" err="1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Autor</a:t>
            </a:r>
            <a:endParaRPr kumimoji="1" lang="zh-CN" altLang="en-US" sz="48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412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82503"/>
            <a:ext cx="8229600" cy="1143000"/>
          </a:xfrm>
        </p:spPr>
        <p:txBody>
          <a:bodyPr>
            <a:noAutofit/>
          </a:bodyPr>
          <a:lstStyle/>
          <a:p>
            <a:r>
              <a:rPr lang="de-DE" altLang="zh-CN" sz="6000" b="1" dirty="0" smtClean="0">
                <a:solidFill>
                  <a:srgbClr val="FFFF00"/>
                </a:solidFill>
              </a:rPr>
              <a:t>Mark</a:t>
            </a:r>
            <a:r>
              <a:rPr lang="zh-CN" altLang="en-US" sz="6000" b="1" dirty="0" smtClean="0">
                <a:solidFill>
                  <a:srgbClr val="FFFF00"/>
                </a:solidFill>
              </a:rPr>
              <a:t> </a:t>
            </a:r>
            <a:r>
              <a:rPr lang="de-DE" altLang="zh-CN" sz="6000" b="1" dirty="0" smtClean="0">
                <a:solidFill>
                  <a:srgbClr val="FFFF00"/>
                </a:solidFill>
              </a:rPr>
              <a:t>Twain</a:t>
            </a:r>
            <a:endParaRPr kumimoji="1" lang="zh-CN" altLang="en-US" sz="6000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2005" y="1612823"/>
            <a:ext cx="5693918" cy="4525963"/>
          </a:xfrm>
        </p:spPr>
        <p:txBody>
          <a:bodyPr>
            <a:normAutofit/>
          </a:bodyPr>
          <a:lstStyle/>
          <a:p>
            <a:r>
              <a:rPr lang="de-DE" altLang="zh-CN" dirty="0">
                <a:solidFill>
                  <a:srgbClr val="FFFFFF"/>
                </a:solidFill>
              </a:rPr>
              <a:t>Samuel Langhorne </a:t>
            </a:r>
            <a:r>
              <a:rPr lang="de-DE" altLang="zh-CN" dirty="0" smtClean="0">
                <a:solidFill>
                  <a:srgbClr val="FFFFFF"/>
                </a:solidFill>
              </a:rPr>
              <a:t>Clemens</a:t>
            </a:r>
          </a:p>
          <a:p>
            <a:r>
              <a:rPr lang="de-DE" altLang="zh-TW" dirty="0">
                <a:solidFill>
                  <a:srgbClr val="FFFFFF"/>
                </a:solidFill>
              </a:rPr>
              <a:t>US-</a:t>
            </a:r>
            <a:r>
              <a:rPr lang="de-DE" altLang="zh-TW" dirty="0" smtClean="0">
                <a:solidFill>
                  <a:srgbClr val="FFFFFF"/>
                </a:solidFill>
              </a:rPr>
              <a:t>amerikanisch</a:t>
            </a:r>
            <a:endParaRPr lang="zh-CN" altLang="de-DE" sz="2000" dirty="0">
              <a:solidFill>
                <a:srgbClr val="FFFFFF"/>
              </a:solidFill>
            </a:endParaRPr>
          </a:p>
          <a:p>
            <a:r>
              <a:rPr lang="en-US" altLang="zh-CN" dirty="0" smtClean="0">
                <a:solidFill>
                  <a:srgbClr val="FFFFFF"/>
                </a:solidFill>
              </a:rPr>
              <a:t>die </a:t>
            </a:r>
            <a:r>
              <a:rPr lang="en-US" altLang="zh-CN" dirty="0" err="1">
                <a:solidFill>
                  <a:srgbClr val="FFFFFF"/>
                </a:solidFill>
              </a:rPr>
              <a:t>Abenteuer</a:t>
            </a:r>
            <a:r>
              <a:rPr lang="en-US" altLang="zh-CN" dirty="0">
                <a:solidFill>
                  <a:srgbClr val="FFFFFF"/>
                </a:solidFill>
              </a:rPr>
              <a:t> von Tom Sawyer und Huckleberry </a:t>
            </a:r>
            <a:r>
              <a:rPr lang="en-US" altLang="zh-CN" dirty="0" smtClean="0">
                <a:solidFill>
                  <a:srgbClr val="FFFFFF"/>
                </a:solidFill>
              </a:rPr>
              <a:t>Finn</a:t>
            </a:r>
          </a:p>
          <a:p>
            <a:r>
              <a:rPr lang="en-US" altLang="zh-CN" dirty="0" err="1">
                <a:solidFill>
                  <a:srgbClr val="FFFFFF"/>
                </a:solidFill>
              </a:rPr>
              <a:t>amerikanischer</a:t>
            </a:r>
            <a:r>
              <a:rPr lang="en-US" altLang="zh-CN" dirty="0">
                <a:solidFill>
                  <a:srgbClr val="FFFFFF"/>
                </a:solidFill>
              </a:rPr>
              <a:t> </a:t>
            </a:r>
            <a:r>
              <a:rPr lang="en-US" altLang="zh-CN" dirty="0" err="1" smtClean="0">
                <a:solidFill>
                  <a:srgbClr val="FFFFFF"/>
                </a:solidFill>
              </a:rPr>
              <a:t>Realismus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r>
              <a:rPr lang="en-US" altLang="zh-CN" dirty="0" err="1" smtClean="0">
                <a:solidFill>
                  <a:srgbClr val="FFFFFF"/>
                </a:solidFill>
              </a:rPr>
              <a:t>Humoristisch</a:t>
            </a:r>
            <a:r>
              <a:rPr lang="en-US" altLang="zh-CN" dirty="0" smtClean="0">
                <a:solidFill>
                  <a:srgbClr val="FFFFFF"/>
                </a:solidFill>
              </a:rPr>
              <a:t>,</a:t>
            </a:r>
            <a:r>
              <a:rPr lang="zh-CN" altLang="en-US" dirty="0" smtClean="0">
                <a:solidFill>
                  <a:srgbClr val="FFFFFF"/>
                </a:solidFill>
              </a:rPr>
              <a:t> </a:t>
            </a:r>
            <a:r>
              <a:rPr lang="en-US" altLang="zh-CN" dirty="0" err="1" smtClean="0">
                <a:solidFill>
                  <a:srgbClr val="FFFFFF"/>
                </a:solidFill>
              </a:rPr>
              <a:t>kritisch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zh-CN" altLang="de-DE" dirty="0">
                <a:solidFill>
                  <a:srgbClr val="FFFFFF"/>
                </a:solidFill>
              </a:rPr>
              <a:t> 	</a:t>
            </a:r>
          </a:p>
          <a:p>
            <a:endParaRPr kumimoji="1" lang="zh-CN" altLang="en-US" dirty="0">
              <a:solidFill>
                <a:srgbClr val="FFFFFF"/>
              </a:solidFill>
            </a:endParaRPr>
          </a:p>
        </p:txBody>
      </p:sp>
      <p:pic>
        <p:nvPicPr>
          <p:cNvPr id="6" name="图片 5" descr="640px-MarkTwain.LO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190" y="1725502"/>
            <a:ext cx="2966609" cy="351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4336264" y="3445836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等腰三角形 5"/>
          <p:cNvSpPr/>
          <p:nvPr/>
        </p:nvSpPr>
        <p:spPr>
          <a:xfrm rot="10800000">
            <a:off x="1869961" y="0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>
            <a:off x="-1826395" y="0"/>
            <a:ext cx="6837955" cy="3412164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337137" y="4961518"/>
            <a:ext cx="3800538" cy="1896482"/>
          </a:xfrm>
          <a:prstGeom prst="triangle">
            <a:avLst/>
          </a:prstGeom>
          <a:solidFill>
            <a:srgbClr val="00808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/>
          <p:cNvCxnSpPr>
            <a:stCxn id="8" idx="2"/>
          </p:cNvCxnSpPr>
          <p:nvPr/>
        </p:nvCxnSpPr>
        <p:spPr>
          <a:xfrm>
            <a:off x="3337137" y="6858000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8" idx="0"/>
            <a:endCxn id="8" idx="2"/>
          </p:cNvCxnSpPr>
          <p:nvPr/>
        </p:nvCxnSpPr>
        <p:spPr>
          <a:xfrm flipH="1">
            <a:off x="3337137" y="4961518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4" idx="0"/>
          </p:cNvCxnSpPr>
          <p:nvPr/>
        </p:nvCxnSpPr>
        <p:spPr>
          <a:xfrm flipH="1">
            <a:off x="4287272" y="3445836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 flipH="1">
            <a:off x="1603152" y="-1"/>
            <a:ext cx="3467970" cy="3412164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/>
          <p:nvPr/>
        </p:nvCxnSpPr>
        <p:spPr>
          <a:xfrm flipH="1">
            <a:off x="3770230" y="1"/>
            <a:ext cx="1900269" cy="1896482"/>
          </a:xfrm>
          <a:prstGeom prst="line">
            <a:avLst/>
          </a:prstGeom>
          <a:ln w="28575" cmpd="sng">
            <a:solidFill>
              <a:srgbClr val="66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338469" y="2142221"/>
            <a:ext cx="29635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e-DE" altLang="zh-CN" sz="12000" dirty="0" smtClean="0">
                <a:solidFill>
                  <a:srgbClr val="66FFCC"/>
                </a:solidFill>
                <a:latin typeface="Microsoft YaHei"/>
                <a:ea typeface="Microsoft YaHei"/>
                <a:cs typeface="Microsoft YaHei"/>
              </a:rPr>
              <a:t>02</a:t>
            </a:r>
            <a:endParaRPr kumimoji="1" lang="zh-CN" altLang="en-US" sz="12000" dirty="0">
              <a:solidFill>
                <a:srgbClr val="66FFCC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93729" y="4111353"/>
            <a:ext cx="7787315" cy="25170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kumimoji="1" lang="de-DE" altLang="zh-CN" sz="4800" dirty="0" smtClean="0">
                <a:solidFill>
                  <a:schemeClr val="bg1"/>
                </a:solidFill>
                <a:latin typeface="Microsoft YaHei"/>
                <a:ea typeface="Microsoft YaHei"/>
                <a:cs typeface="Microsoft YaHei"/>
              </a:rPr>
              <a:t>Inhaltsangabe</a:t>
            </a:r>
            <a:endParaRPr kumimoji="1" lang="zh-CN" altLang="en-US" sz="4800" dirty="0">
              <a:solidFill>
                <a:schemeClr val="bg1"/>
              </a:solidFill>
              <a:latin typeface="Microsoft YaHei"/>
              <a:ea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37539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>
                <a:solidFill>
                  <a:srgbClr val="FFFF00"/>
                </a:solidFill>
              </a:rPr>
              <a:t>Schrecklichkeit</a:t>
            </a:r>
            <a:endParaRPr kumimoji="1" lang="zh-CN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67199"/>
              </p:ext>
            </p:extLst>
          </p:nvPr>
        </p:nvGraphicFramePr>
        <p:xfrm>
          <a:off x="1538942" y="1417638"/>
          <a:ext cx="6096000" cy="50342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048000"/>
                <a:gridCol w="3048000"/>
              </a:tblGrid>
              <a:tr h="512147"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Aufbau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dirty="0" err="1" smtClean="0"/>
                        <a:t>erhobende</a:t>
                      </a:r>
                      <a:r>
                        <a:rPr lang="de-DE" altLang="zh-CN" dirty="0" smtClean="0"/>
                        <a:t>, höhst</a:t>
                      </a:r>
                      <a:r>
                        <a:rPr lang="de-DE" altLang="zh-CN" baseline="0" dirty="0" smtClean="0"/>
                        <a:t> eindrucksvolle Sehenswürdigkeit(kompliziert)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Verb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zh-CN" dirty="0" smtClean="0"/>
                        <a:t>auseinander setzen und zerreißen</a:t>
                      </a:r>
                      <a:r>
                        <a:rPr kumimoji="1" lang="en-US" altLang="zh-CN" dirty="0" smtClean="0"/>
                        <a:t>,</a:t>
                      </a:r>
                      <a:r>
                        <a:rPr lang="de-DE" altLang="zh-CN" dirty="0" smtClean="0"/>
                        <a:t>zusammengesetzt,</a:t>
                      </a:r>
                      <a:r>
                        <a:rPr lang="de-DE" altLang="zh-CN" baseline="0" dirty="0" smtClean="0"/>
                        <a:t> verwirrend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Adjektiv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deklinieren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r>
                        <a:rPr lang="de-DE" altLang="zh-CN" dirty="0" smtClean="0"/>
                        <a:t>Nomen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Geschlecht,</a:t>
                      </a:r>
                      <a:r>
                        <a:rPr lang="de-DE" altLang="zh-CN" baseline="0" dirty="0" smtClean="0"/>
                        <a:t> weder Sinn noch Methode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dirty="0" smtClean="0">
                          <a:solidFill>
                            <a:srgbClr val="FFFF00"/>
                          </a:solidFill>
                        </a:rPr>
                        <a:t>mit großen</a:t>
                      </a:r>
                      <a:r>
                        <a:rPr lang="de-DE" altLang="zh-CN" baseline="0" dirty="0" smtClean="0">
                          <a:solidFill>
                            <a:srgbClr val="FFFF00"/>
                          </a:solidFill>
                        </a:rPr>
                        <a:t> Buchstaben anfangen</a:t>
                      </a:r>
                      <a:endParaRPr lang="zh-CN" alt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Orthographie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dirty="0" smtClean="0">
                          <a:solidFill>
                            <a:srgbClr val="FFFF00"/>
                          </a:solidFill>
                        </a:rPr>
                        <a:t>einfach(in einer einzigen</a:t>
                      </a:r>
                      <a:r>
                        <a:rPr lang="de-DE" altLang="zh-CN" baseline="0" dirty="0" smtClean="0">
                          <a:solidFill>
                            <a:srgbClr val="FFFF00"/>
                          </a:solidFill>
                        </a:rPr>
                        <a:t> Unterrichtsstunde erlernen</a:t>
                      </a:r>
                      <a:r>
                        <a:rPr lang="de-DE" altLang="zh-CN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zh-CN" alt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altLang="zh-CN" dirty="0" smtClean="0"/>
                        <a:t>Phonetik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dirty="0" smtClean="0">
                          <a:solidFill>
                            <a:srgbClr val="FFFF00"/>
                          </a:solidFill>
                        </a:rPr>
                        <a:t>regelmäßig</a:t>
                      </a:r>
                      <a:r>
                        <a:rPr lang="zh-CN" altLang="en-US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kumimoji="1" lang="de-DE" altLang="zh-CN" dirty="0" smtClean="0">
                          <a:solidFill>
                            <a:srgbClr val="FFFF00"/>
                          </a:solidFill>
                        </a:rPr>
                        <a:t>Man schreibt die Wörter genauso, wie man sie spricht</a:t>
                      </a:r>
                      <a:r>
                        <a:rPr kumimoji="1" lang="zh-CN" altLang="en-US" dirty="0" smtClean="0">
                          <a:solidFill>
                            <a:srgbClr val="FFFF00"/>
                          </a:solidFill>
                        </a:rPr>
                        <a:t>）</a:t>
                      </a:r>
                      <a:endParaRPr kumimoji="1" lang="de-DE" altLang="zh-CN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图片 2" descr="mmexport142824685388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76" y="2007825"/>
            <a:ext cx="5003801" cy="485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>
                <a:solidFill>
                  <a:srgbClr val="FFFFFF"/>
                </a:solidFill>
              </a:rPr>
              <a:t>Zitate</a:t>
            </a:r>
            <a:r>
              <a:rPr kumimoji="1" lang="zh-CN" altLang="en-US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smtClean="0">
                <a:solidFill>
                  <a:srgbClr val="FFFFFF"/>
                </a:solidFill>
              </a:rPr>
              <a:t>von</a:t>
            </a:r>
            <a:r>
              <a:rPr kumimoji="1" lang="zh-CN" altLang="en-US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smtClean="0">
                <a:solidFill>
                  <a:srgbClr val="FFFFFF"/>
                </a:solidFill>
              </a:rPr>
              <a:t>Kaiser</a:t>
            </a:r>
            <a:r>
              <a:rPr kumimoji="1" lang="zh-CN" altLang="en-US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smtClean="0">
                <a:solidFill>
                  <a:srgbClr val="FFFFFF"/>
                </a:solidFill>
              </a:rPr>
              <a:t>von</a:t>
            </a:r>
            <a:r>
              <a:rPr kumimoji="1" lang="zh-CN" altLang="en-US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Kritik</a:t>
            </a:r>
            <a:endParaRPr kumimoji="1" lang="zh-CN" altLang="en-US" dirty="0">
              <a:solidFill>
                <a:srgbClr val="FFFF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de-DE" altLang="zh-CN" dirty="0">
                <a:solidFill>
                  <a:srgbClr val="FFFFFF"/>
                </a:solidFill>
              </a:rPr>
              <a:t>Ein durchschnittlicher Satz in einer deutschen Zeitung ist eine erhabene, eindrucksvolle </a:t>
            </a:r>
            <a:r>
              <a:rPr kumimoji="1" lang="de-DE" altLang="zh-CN" dirty="0" smtClean="0">
                <a:solidFill>
                  <a:srgbClr val="FFFFFF"/>
                </a:solidFill>
              </a:rPr>
              <a:t>S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ehenswürdigkeit</a:t>
            </a:r>
            <a:r>
              <a:rPr kumimoji="1" lang="en-US" altLang="zh-CN" dirty="0" smtClean="0">
                <a:solidFill>
                  <a:srgbClr val="FFFFFF"/>
                </a:solidFill>
              </a:rPr>
              <a:t>.</a:t>
            </a:r>
          </a:p>
          <a:p>
            <a:r>
              <a:rPr kumimoji="1" lang="en-US" altLang="zh-CN" dirty="0" err="1" smtClean="0">
                <a:solidFill>
                  <a:srgbClr val="FFFFFF"/>
                </a:solidFill>
              </a:rPr>
              <a:t>Wenn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wir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im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Englischen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dem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Wort</a:t>
            </a:r>
            <a:r>
              <a:rPr kumimoji="1" lang="en-US" altLang="zh-CN" dirty="0">
                <a:solidFill>
                  <a:srgbClr val="FFFFFF"/>
                </a:solidFill>
              </a:rPr>
              <a:t>  „ </a:t>
            </a:r>
            <a:r>
              <a:rPr kumimoji="1" lang="en-US" altLang="zh-CN" dirty="0" smtClean="0">
                <a:solidFill>
                  <a:srgbClr val="FFFFFF"/>
                </a:solidFill>
              </a:rPr>
              <a:t>Freund“ das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Eigenschaftswort</a:t>
            </a:r>
            <a:r>
              <a:rPr kumimoji="1" lang="en-US" altLang="zh-CN" dirty="0">
                <a:solidFill>
                  <a:srgbClr val="FFFFFF"/>
                </a:solidFill>
              </a:rPr>
              <a:t> „ </a:t>
            </a:r>
            <a:r>
              <a:rPr kumimoji="1" lang="en-US" altLang="zh-CN" dirty="0" smtClean="0">
                <a:solidFill>
                  <a:srgbClr val="FFFFFF"/>
                </a:solidFill>
              </a:rPr>
              <a:t>gut“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beilegen</a:t>
            </a:r>
            <a:r>
              <a:rPr kumimoji="1" lang="en-US" altLang="zh-CN" dirty="0" smtClean="0">
                <a:solidFill>
                  <a:srgbClr val="FFFFFF"/>
                </a:solidFill>
              </a:rPr>
              <a:t>,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brauchen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wir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uns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nicht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weiter</a:t>
            </a:r>
            <a:r>
              <a:rPr kumimoji="1" lang="en-US" altLang="zh-CN" dirty="0" smtClean="0">
                <a:solidFill>
                  <a:srgbClr val="FFFFFF"/>
                </a:solidFill>
              </a:rPr>
              <a:t> den Kopf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zu</a:t>
            </a:r>
            <a:r>
              <a:rPr kumimoji="1" lang="en-US" altLang="zh-CN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FFFF"/>
                </a:solidFill>
              </a:rPr>
              <a:t>zerbrechen</a:t>
            </a:r>
            <a:r>
              <a:rPr kumimoji="1" lang="en-US" altLang="zh-CN" dirty="0" smtClean="0">
                <a:solidFill>
                  <a:srgbClr val="FFFFFF"/>
                </a:solidFill>
              </a:rPr>
              <a:t>.</a:t>
            </a:r>
          </a:p>
          <a:p>
            <a:r>
              <a:rPr kumimoji="1" lang="en-US" altLang="zh-CN" dirty="0" smtClean="0">
                <a:solidFill>
                  <a:srgbClr val="FFFFFF"/>
                </a:solidFill>
              </a:rPr>
              <a:t>Nun </a:t>
            </a:r>
            <a:r>
              <a:rPr kumimoji="1" lang="en-US" altLang="zh-CN" dirty="0" err="1">
                <a:solidFill>
                  <a:srgbClr val="FFFFFF"/>
                </a:solidFill>
              </a:rPr>
              <a:t>darf</a:t>
            </a:r>
            <a:r>
              <a:rPr kumimoji="1" lang="en-US" altLang="zh-CN" dirty="0">
                <a:solidFill>
                  <a:srgbClr val="FFFFFF"/>
                </a:solidFill>
              </a:rPr>
              <a:t> der </a:t>
            </a:r>
            <a:r>
              <a:rPr kumimoji="1" lang="en-US" altLang="zh-CN" dirty="0" err="1">
                <a:solidFill>
                  <a:srgbClr val="FFFFFF"/>
                </a:solidFill>
              </a:rPr>
              <a:t>Kandidat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fürs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Irrenhaus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versuchen</a:t>
            </a:r>
            <a:r>
              <a:rPr kumimoji="1" lang="en-US" altLang="zh-CN" dirty="0">
                <a:solidFill>
                  <a:srgbClr val="FFFFFF"/>
                </a:solidFill>
              </a:rPr>
              <a:t>, </a:t>
            </a:r>
            <a:r>
              <a:rPr kumimoji="1" lang="en-US" altLang="zh-CN" dirty="0" err="1">
                <a:solidFill>
                  <a:srgbClr val="FFFFFF"/>
                </a:solidFill>
              </a:rPr>
              <a:t>diese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Variationen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auswendig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zu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lernen</a:t>
            </a:r>
            <a:r>
              <a:rPr kumimoji="1" lang="en-US" altLang="zh-CN" dirty="0">
                <a:solidFill>
                  <a:srgbClr val="FFFFFF"/>
                </a:solidFill>
              </a:rPr>
              <a:t> – man </a:t>
            </a:r>
            <a:r>
              <a:rPr kumimoji="1" lang="en-US" altLang="zh-CN" dirty="0" err="1">
                <a:solidFill>
                  <a:srgbClr val="FFFFFF"/>
                </a:solidFill>
              </a:rPr>
              <a:t>wird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ihn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err="1">
                <a:solidFill>
                  <a:srgbClr val="FFFFFF"/>
                </a:solidFill>
              </a:rPr>
              <a:t>im</a:t>
            </a:r>
            <a:r>
              <a:rPr kumimoji="1" lang="en-US" altLang="zh-CN" dirty="0">
                <a:solidFill>
                  <a:srgbClr val="FFFFFF"/>
                </a:solidFill>
              </a:rPr>
              <a:t> </a:t>
            </a:r>
            <a:r>
              <a:rPr kumimoji="1" lang="en-US" altLang="zh-CN" dirty="0" smtClean="0">
                <a:solidFill>
                  <a:srgbClr val="FFFFFF"/>
                </a:solidFill>
              </a:rPr>
              <a:t>Nu </a:t>
            </a:r>
            <a:r>
              <a:rPr kumimoji="1" lang="en-US" altLang="zh-CN" dirty="0" err="1">
                <a:solidFill>
                  <a:srgbClr val="FFFFFF"/>
                </a:solidFill>
              </a:rPr>
              <a:t>wählen</a:t>
            </a:r>
            <a:r>
              <a:rPr kumimoji="1" lang="en-US" altLang="zh-CN" dirty="0" smtClean="0">
                <a:solidFill>
                  <a:srgbClr val="FFFFFF"/>
                </a:solidFill>
              </a:rPr>
              <a:t>.</a:t>
            </a:r>
          </a:p>
          <a:p>
            <a:r>
              <a:rPr kumimoji="1" lang="en-US" altLang="zh-CN" dirty="0" smtClean="0">
                <a:solidFill>
                  <a:srgbClr val="FFFFFF"/>
                </a:solidFill>
              </a:rPr>
              <a:t>……</a:t>
            </a:r>
            <a:endParaRPr kumimoji="1" lang="en-US" altLang="zh-CN" dirty="0">
              <a:solidFill>
                <a:srgbClr val="FFFFFF"/>
              </a:solidFill>
            </a:endParaRPr>
          </a:p>
          <a:p>
            <a:endParaRPr kumimoji="1" lang="en-US" altLang="zh-CN" dirty="0">
              <a:solidFill>
                <a:srgbClr val="FFFFFF"/>
              </a:solidFill>
            </a:endParaRPr>
          </a:p>
          <a:p>
            <a:endParaRPr kumimoji="1" lang="de-DE" altLang="zh-CN" dirty="0">
              <a:solidFill>
                <a:srgbClr val="FFFFFF"/>
              </a:solidFill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99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Bildschirmpräsentation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主题</vt:lpstr>
      <vt:lpstr>PowerPoint-Präsentation</vt:lpstr>
      <vt:lpstr>PowerPoint-Präsentation</vt:lpstr>
      <vt:lpstr>Die  schreckliche deutsche Sprache</vt:lpstr>
      <vt:lpstr>Einführung</vt:lpstr>
      <vt:lpstr>PowerPoint-Präsentation</vt:lpstr>
      <vt:lpstr>Mark Twain</vt:lpstr>
      <vt:lpstr>PowerPoint-Präsentation</vt:lpstr>
      <vt:lpstr>Schrecklichkeit</vt:lpstr>
      <vt:lpstr>Zitate von Kaiser von Kritik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 Admin</dc:creator>
  <cp:lastModifiedBy>Chunchun</cp:lastModifiedBy>
  <cp:revision>122</cp:revision>
  <dcterms:created xsi:type="dcterms:W3CDTF">2014-11-07T20:11:29Z</dcterms:created>
  <dcterms:modified xsi:type="dcterms:W3CDTF">2015-12-14T15:31:49Z</dcterms:modified>
</cp:coreProperties>
</file>